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6858000" cx="12192000"/>
  <p:notesSz cx="6858000" cy="9144000"/>
  <p:embeddedFontLst>
    <p:embeddedFont>
      <p:font typeface="Nunito"/>
      <p:regular r:id="rId80"/>
      <p:bold r:id="rId81"/>
      <p:italic r:id="rId82"/>
      <p:boldItalic r:id="rId83"/>
    </p:embeddedFont>
    <p:embeddedFont>
      <p:font typeface="Arial Black"/>
      <p:regular r:id="rId84"/>
    </p:embeddedFont>
    <p:embeddedFont>
      <p:font typeface="Roboto Mono"/>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974">
          <p15:clr>
            <a:srgbClr val="A4A3A4"/>
          </p15:clr>
        </p15:guide>
        <p15:guide id="2" pos="291">
          <p15:clr>
            <a:srgbClr val="A4A3A4"/>
          </p15:clr>
        </p15:guide>
        <p15:guide id="3" pos="39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74" orient="horz"/>
        <p:guide pos="291"/>
        <p:guide pos="39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ArialBlack-regular.fntdata"/><Relationship Id="rId83" Type="http://schemas.openxmlformats.org/officeDocument/2006/relationships/font" Target="fonts/Nunito-boldItalic.fntdata"/><Relationship Id="rId42" Type="http://schemas.openxmlformats.org/officeDocument/2006/relationships/slide" Target="slides/slide36.xml"/><Relationship Id="rId86" Type="http://schemas.openxmlformats.org/officeDocument/2006/relationships/font" Target="fonts/RobotoMono-bold.fntdata"/><Relationship Id="rId41" Type="http://schemas.openxmlformats.org/officeDocument/2006/relationships/slide" Target="slides/slide35.xml"/><Relationship Id="rId85" Type="http://schemas.openxmlformats.org/officeDocument/2006/relationships/font" Target="fonts/RobotoMono-regular.fntdata"/><Relationship Id="rId44" Type="http://schemas.openxmlformats.org/officeDocument/2006/relationships/slide" Target="slides/slide38.xml"/><Relationship Id="rId88" Type="http://schemas.openxmlformats.org/officeDocument/2006/relationships/font" Target="fonts/RobotoMono-boldItalic.fntdata"/><Relationship Id="rId43" Type="http://schemas.openxmlformats.org/officeDocument/2006/relationships/slide" Target="slides/slide37.xml"/><Relationship Id="rId87" Type="http://schemas.openxmlformats.org/officeDocument/2006/relationships/font" Target="fonts/RobotoMono-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Nunito-regular.fntdata"/><Relationship Id="rId82" Type="http://schemas.openxmlformats.org/officeDocument/2006/relationships/font" Target="fonts/Nunito-italic.fntdata"/><Relationship Id="rId81"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pic>
        <p:nvPicPr>
          <p:cNvPr descr="tud_logo" id="3" name="Google Shape;3;n"/>
          <p:cNvPicPr preferRelativeResize="0"/>
          <p:nvPr/>
        </p:nvPicPr>
        <p:blipFill rotWithShape="1">
          <a:blip r:embed="rId2">
            <a:alphaModFix/>
          </a:blip>
          <a:srcRect b="0" l="0" r="0" t="0"/>
          <a:stretch/>
        </p:blipFill>
        <p:spPr>
          <a:xfrm>
            <a:off x="5732463" y="360363"/>
            <a:ext cx="935037" cy="420687"/>
          </a:xfrm>
          <a:prstGeom prst="rect">
            <a:avLst/>
          </a:prstGeom>
          <a:noFill/>
          <a:ln>
            <a:noFill/>
          </a:ln>
        </p:spPr>
      </p:pic>
      <p:sp>
        <p:nvSpPr>
          <p:cNvPr id="4" name="Google Shape;4;n"/>
          <p:cNvSpPr txBox="1"/>
          <p:nvPr>
            <p:ph idx="10" type="dt"/>
          </p:nvPr>
        </p:nvSpPr>
        <p:spPr>
          <a:xfrm>
            <a:off x="188913" y="8685213"/>
            <a:ext cx="1619250" cy="457200"/>
          </a:xfrm>
          <a:prstGeom prst="rect">
            <a:avLst/>
          </a:prstGeom>
          <a:noFill/>
          <a:ln>
            <a:noFill/>
          </a:ln>
        </p:spPr>
        <p:txBody>
          <a:bodyPr anchorCtr="0" anchor="ctr" bIns="45700" lIns="91425" spcFirstLastPara="1" rIns="91425" wrap="square" tIns="45700">
            <a:noAutofit/>
          </a:bodyPr>
          <a:lstStyle>
            <a:lvl1pPr lvl="0" marR="0" rtl="0" algn="l">
              <a:lnSpc>
                <a:spcPct val="13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9pPr>
          </a:lstStyle>
          <a:p/>
        </p:txBody>
      </p:sp>
      <p:sp>
        <p:nvSpPr>
          <p:cNvPr id="5" name="Google Shape;5;n"/>
          <p:cNvSpPr/>
          <p:nvPr>
            <p:ph idx="2" type="sldImg"/>
          </p:nvPr>
        </p:nvSpPr>
        <p:spPr>
          <a:xfrm>
            <a:off x="688975" y="923925"/>
            <a:ext cx="5461000" cy="30718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190500" y="4284663"/>
            <a:ext cx="6477000" cy="42830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6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100000"/>
              </a:lnSpc>
              <a:spcBef>
                <a:spcPts val="16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2pPr>
            <a:lvl3pPr indent="-228600" lvl="2" marL="1371600" marR="0" rtl="0" algn="l">
              <a:lnSpc>
                <a:spcPct val="100000"/>
              </a:lnSpc>
              <a:spcBef>
                <a:spcPts val="16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100000"/>
              </a:lnSpc>
              <a:spcBef>
                <a:spcPts val="16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160"/>
              </a:spcBef>
              <a:spcAft>
                <a:spcPts val="0"/>
              </a:spcAft>
              <a:buClr>
                <a:srgbClr val="000000"/>
              </a:buClr>
              <a:buSzPts val="1400"/>
              <a:buFont typeface="Arial"/>
              <a:buNone/>
              <a:defRPr b="0"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808163" y="8685213"/>
            <a:ext cx="4105275" cy="457200"/>
          </a:xfrm>
          <a:prstGeom prst="rect">
            <a:avLst/>
          </a:prstGeom>
          <a:noFill/>
          <a:ln>
            <a:noFill/>
          </a:ln>
        </p:spPr>
        <p:txBody>
          <a:bodyPr anchorCtr="0" anchor="ctr" bIns="45700" lIns="91425" spcFirstLastPara="1" rIns="91425" wrap="square" tIns="45700">
            <a:noAutofit/>
          </a:bodyPr>
          <a:lstStyle>
            <a:lvl1pPr lvl="0" marR="0" rtl="0" algn="l">
              <a:lnSpc>
                <a:spcPct val="13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5913438" y="8685213"/>
            <a:ext cx="942975" cy="457200"/>
          </a:xfrm>
          <a:prstGeom prst="rect">
            <a:avLst/>
          </a:prstGeom>
          <a:noFill/>
          <a:ln>
            <a:noFill/>
          </a:ln>
        </p:spPr>
        <p:txBody>
          <a:bodyPr anchorCtr="0" anchor="ctr" bIns="45700" lIns="91425" spcFirstLastPara="1" rIns="91425" wrap="square" tIns="45700">
            <a:noAutofit/>
          </a:bodyPr>
          <a:lstStyle/>
          <a:p>
            <a:pPr indent="0" lvl="0" marL="0" marR="0" rtl="0" algn="r">
              <a:lnSpc>
                <a:spcPct val="130000"/>
              </a:lnSpc>
              <a:spcBef>
                <a:spcPts val="0"/>
              </a:spcBef>
              <a:spcAft>
                <a:spcPts val="0"/>
              </a:spcAft>
              <a:buClr>
                <a:srgbClr val="000000"/>
              </a:buClr>
              <a:buSzPts val="1000"/>
              <a:buFont typeface="Arial"/>
              <a:buNone/>
            </a:pPr>
            <a:r>
              <a:rPr b="0" i="0" lang="de-DE" sz="1000" u="none" cap="none" strike="noStrike">
                <a:solidFill>
                  <a:schemeClr val="dk1"/>
                </a:solidFill>
                <a:latin typeface="Arial"/>
                <a:ea typeface="Arial"/>
                <a:cs typeface="Arial"/>
                <a:sym typeface="Arial"/>
              </a:rPr>
              <a:t>|  </a:t>
            </a:r>
            <a:fld id="{00000000-1234-1234-1234-123412341234}" type="slidenum">
              <a:rPr b="0" i="0" lang="de-DE"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sp>
        <p:nvSpPr>
          <p:cNvPr id="9" name="Google Shape;9;n"/>
          <p:cNvSpPr/>
          <p:nvPr/>
        </p:nvSpPr>
        <p:spPr>
          <a:xfrm>
            <a:off x="190500" y="387350"/>
            <a:ext cx="5403850" cy="393700"/>
          </a:xfrm>
          <a:prstGeom prst="rect">
            <a:avLst/>
          </a:prstGeom>
          <a:noFill/>
          <a:ln>
            <a:noFill/>
          </a:ln>
        </p:spPr>
        <p:txBody>
          <a:bodyPr anchorCtr="0" anchor="ctr" bIns="0" lIns="108000" spcFirstLastPara="1" rIns="0" wrap="square" tIns="0">
            <a:noAutofit/>
          </a:bodyPr>
          <a:lstStyle/>
          <a:p>
            <a:pPr indent="0" lvl="0" marL="0" marR="0" rtl="0" algn="l">
              <a:lnSpc>
                <a:spcPct val="13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sp>
        <p:nvSpPr>
          <p:cNvPr id="10" name="Google Shape;10;n"/>
          <p:cNvSpPr/>
          <p:nvPr/>
        </p:nvSpPr>
        <p:spPr>
          <a:xfrm>
            <a:off x="190500" y="179388"/>
            <a:ext cx="6478588" cy="144462"/>
          </a:xfrm>
          <a:prstGeom prst="rect">
            <a:avLst/>
          </a:prstGeom>
          <a:solidFill>
            <a:srgbClr val="B5B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cxnSp>
        <p:nvCxnSpPr>
          <p:cNvPr id="11" name="Google Shape;11;n"/>
          <p:cNvCxnSpPr/>
          <p:nvPr/>
        </p:nvCxnSpPr>
        <p:spPr>
          <a:xfrm>
            <a:off x="190500" y="360363"/>
            <a:ext cx="6478588" cy="0"/>
          </a:xfrm>
          <a:prstGeom prst="straightConnector1">
            <a:avLst/>
          </a:prstGeom>
          <a:noFill/>
          <a:ln cap="flat" cmpd="sng" w="15225">
            <a:solidFill>
              <a:schemeClr val="dk1"/>
            </a:solidFill>
            <a:prstDash val="solid"/>
            <a:round/>
            <a:headEnd len="sm" w="sm" type="none"/>
            <a:tailEnd len="sm" w="sm" type="none"/>
          </a:ln>
        </p:spPr>
      </p:cxnSp>
      <p:cxnSp>
        <p:nvCxnSpPr>
          <p:cNvPr id="12" name="Google Shape;12;n"/>
          <p:cNvCxnSpPr/>
          <p:nvPr/>
        </p:nvCxnSpPr>
        <p:spPr>
          <a:xfrm>
            <a:off x="190500" y="781050"/>
            <a:ext cx="6478588" cy="0"/>
          </a:xfrm>
          <a:prstGeom prst="straightConnector1">
            <a:avLst/>
          </a:prstGeom>
          <a:noFill/>
          <a:ln cap="flat" cmpd="sng" w="9525">
            <a:solidFill>
              <a:schemeClr val="dk1"/>
            </a:solidFill>
            <a:prstDash val="solid"/>
            <a:round/>
            <a:headEnd len="sm" w="sm" type="none"/>
            <a:tailEnd len="sm" w="sm" type="none"/>
          </a:ln>
        </p:spPr>
      </p:cxnSp>
      <p:cxnSp>
        <p:nvCxnSpPr>
          <p:cNvPr id="13" name="Google Shape;13;n"/>
          <p:cNvCxnSpPr/>
          <p:nvPr/>
        </p:nvCxnSpPr>
        <p:spPr>
          <a:xfrm>
            <a:off x="190500" y="8685213"/>
            <a:ext cx="6478588" cy="0"/>
          </a:xfrm>
          <a:prstGeom prst="straightConnector1">
            <a:avLst/>
          </a:prstGeom>
          <a:noFill/>
          <a:ln cap="flat" cmpd="sng" w="9525">
            <a:solidFill>
              <a:schemeClr val="dk1"/>
            </a:solidFill>
            <a:prstDash val="solid"/>
            <a:round/>
            <a:headEnd len="sm" w="sm" type="none"/>
            <a:tailEnd len="sm" w="sm" type="none"/>
          </a:ln>
        </p:spPr>
      </p:cxnSp>
      <p:cxnSp>
        <p:nvCxnSpPr>
          <p:cNvPr id="14" name="Google Shape;14;n"/>
          <p:cNvCxnSpPr/>
          <p:nvPr/>
        </p:nvCxnSpPr>
        <p:spPr>
          <a:xfrm>
            <a:off x="188913" y="4103688"/>
            <a:ext cx="6478587" cy="0"/>
          </a:xfrm>
          <a:prstGeom prst="straightConnector1">
            <a:avLst/>
          </a:prstGeom>
          <a:noFill/>
          <a:ln cap="flat" cmpd="sng" w="9525">
            <a:solidFill>
              <a:schemeClr val="dk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txBox="1"/>
          <p:nvPr>
            <p:ph idx="1" type="body"/>
          </p:nvPr>
        </p:nvSpPr>
        <p:spPr>
          <a:xfrm>
            <a:off x="190500" y="4284663"/>
            <a:ext cx="6477000" cy="4283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60"/>
              </a:spcBef>
              <a:spcAft>
                <a:spcPts val="0"/>
              </a:spcAft>
              <a:buSzPts val="1400"/>
              <a:buNone/>
            </a:pPr>
            <a:r>
              <a:t/>
            </a:r>
            <a:endParaRPr/>
          </a:p>
        </p:txBody>
      </p:sp>
      <p:sp>
        <p:nvSpPr>
          <p:cNvPr id="130" name="Google Shape;130;p2:notes"/>
          <p:cNvSpPr/>
          <p:nvPr>
            <p:ph idx="2" type="sldImg"/>
          </p:nvPr>
        </p:nvSpPr>
        <p:spPr>
          <a:xfrm>
            <a:off x="688975" y="923925"/>
            <a:ext cx="5461000" cy="30718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f36d1bdbf_0_405: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f36d1bdbf_0_405: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213" name="Google Shape;213;g23f36d1bdbf_0_405: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1560f8813_0_32: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1560f8813_0_32: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222" name="Google Shape;222;g241560f8813_0_32: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8038f494c_0_389: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28038f494c_0_389: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229" name="Google Shape;229;g228038f494c_0_389: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1b875fb68_0_696: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1b875fb68_0_696: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237" name="Google Shape;237;g241b875fb68_0_696: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7b0f5cbd5_0_19: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7b0f5cbd5_0_19: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245" name="Google Shape;245;g257b0f5cbd5_0_19: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586aee6ee0_0_12: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586aee6ee0_0_12: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253" name="Google Shape;253;g2586aee6ee0_0_12: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3caf2d2e25_0_272: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3caf2d2e25_0_272: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263" name="Google Shape;263;g23caf2d2e25_0_272: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57b0f5cbd5_0_26: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57b0f5cbd5_0_26: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272" name="Google Shape;272;g257b0f5cbd5_0_26: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7a58141b8_0_17: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7a58141b8_0_17: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ChatGPT ist der Prototyp eines Sprachmodells in Form eines Chatbots. Das US-amerikanischen Unternehmen OpenAI hat dieses Modell trainiert und im November 2022 der breiten Öffentlichkeit verfügbar gemacht. Es basiert auf dem großen, vortrainierten Sprachmodell GPT, wurde jedoch speziell darauf trainiert, chatähnliche Antworten zu erzeugen und natürlichsprachige Fragen zu beantworten. </a:t>
            </a:r>
            <a:endParaRPr/>
          </a:p>
          <a:p>
            <a:pPr indent="0" lvl="0" marL="0" rtl="0" algn="l">
              <a:spcBef>
                <a:spcPts val="160"/>
              </a:spcBef>
              <a:spcAft>
                <a:spcPts val="0"/>
              </a:spcAft>
              <a:buNone/>
            </a:pPr>
            <a:r>
              <a:t/>
            </a:r>
            <a:endParaRPr/>
          </a:p>
          <a:p>
            <a:pPr indent="0" lvl="0" marL="0" rtl="0" algn="l">
              <a:spcBef>
                <a:spcPts val="160"/>
              </a:spcBef>
              <a:spcAft>
                <a:spcPts val="0"/>
              </a:spcAft>
              <a:buNone/>
            </a:pPr>
            <a:r>
              <a:rPr lang="de-DE"/>
              <a:t>Der KI-Prototyp kann über die Webseite von OpenAI intuitiv benutzt werden, sowie über eine API in andere Software integriert werden.</a:t>
            </a:r>
            <a:endParaRPr/>
          </a:p>
          <a:p>
            <a:pPr indent="0" lvl="0" marL="0" rtl="0" algn="l">
              <a:spcBef>
                <a:spcPts val="160"/>
              </a:spcBef>
              <a:spcAft>
                <a:spcPts val="0"/>
              </a:spcAft>
              <a:buNone/>
            </a:pPr>
            <a:r>
              <a:t/>
            </a:r>
            <a:endParaRPr/>
          </a:p>
          <a:p>
            <a:pPr indent="0" lvl="0" marL="0" rtl="0" algn="l">
              <a:spcBef>
                <a:spcPts val="160"/>
              </a:spcBef>
              <a:spcAft>
                <a:spcPts val="0"/>
              </a:spcAft>
              <a:buNone/>
            </a:pPr>
            <a:r>
              <a:rPr lang="de-DE"/>
              <a:t>Der grobe Aufbau der ChatGPT Architektur sieht wie folgt aus…</a:t>
            </a:r>
            <a:endParaRPr/>
          </a:p>
        </p:txBody>
      </p:sp>
      <p:sp>
        <p:nvSpPr>
          <p:cNvPr id="280" name="Google Shape;280;g227a58141b8_0_17: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1f49cac4ec_0_14: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1f49cac4ec_0_14: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289" name="Google Shape;289;g21f49cac4ec_0_14: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7b0f5cbd5_0_13: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7b0f5cbd5_0_13: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138" name="Google Shape;138;g257b0f5cbd5_0_13: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e4ac6fc565_0_0: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e4ac6fc565_0_0: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297" name="Google Shape;297;g1e4ac6fc565_0_0: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f49cac4ec_0_20: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1f49cac4ec_0_20: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305" name="Google Shape;305;g21f49cac4ec_0_20: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caf2d2e25_0_385: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caf2d2e25_0_385: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316" name="Google Shape;316;g23caf2d2e25_0_385: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3caf2d2e25_0_391: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3caf2d2e25_0_391: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323" name="Google Shape;323;g23caf2d2e25_0_391: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1f49cac4ec_0_26: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1f49cac4ec_0_26: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331" name="Google Shape;331;g21f49cac4ec_0_26: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3f36d1bdbf_0_460: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3f36d1bdbf_0_460: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Die Leistung der Sprachmodellierung verbessert sich gleichmäßig, wenn wir die Modellgröße, die Größe des Datensatzes und die für das Training verwendete Rechenleistung erhöhen. Für eine optimale Leistung müssen alle drei Faktoren gleichzeitig erhöht werden. Die empirische Leistung hat eine Potenzgesetz-Beziehung zu jedem einzelnen Faktor, wenn sie nicht nicht durch die beiden anderen Faktoren behindert wird.</a:t>
            </a:r>
            <a:endParaRPr/>
          </a:p>
          <a:p>
            <a:pPr indent="0" lvl="0" marL="0" rtl="0" algn="l">
              <a:spcBef>
                <a:spcPts val="160"/>
              </a:spcBef>
              <a:spcAft>
                <a:spcPts val="0"/>
              </a:spcAft>
              <a:buNone/>
            </a:pPr>
            <a:r>
              <a:t/>
            </a:r>
            <a:endParaRPr/>
          </a:p>
          <a:p>
            <a:pPr indent="0" lvl="0" marL="0" rtl="0" algn="l">
              <a:spcBef>
                <a:spcPts val="160"/>
              </a:spcBef>
              <a:spcAft>
                <a:spcPts val="0"/>
              </a:spcAft>
              <a:buNone/>
            </a:pPr>
            <a:r>
              <a:rPr lang="de-DE"/>
              <a:t>Überlegung: Modell wird immer besser - in was? Besser in Proxy - geringeren Loss zu haben, oder bessere Reward-Funktionen zu erzeugen, oder mehr Belohnungen durch Menschen zu erhalten. Wann wird Verbesserung des Proxys keine Verbesserung der eigentlichen Leistung mehr ergeben?</a:t>
            </a:r>
            <a:endParaRPr/>
          </a:p>
          <a:p>
            <a:pPr indent="0" lvl="0" marL="0" rtl="0" algn="l">
              <a:spcBef>
                <a:spcPts val="160"/>
              </a:spcBef>
              <a:spcAft>
                <a:spcPts val="0"/>
              </a:spcAft>
              <a:buNone/>
            </a:pPr>
            <a:r>
              <a:t/>
            </a:r>
            <a:endParaRPr/>
          </a:p>
        </p:txBody>
      </p:sp>
      <p:sp>
        <p:nvSpPr>
          <p:cNvPr id="338" name="Google Shape;338;g23f36d1bdbf_0_460: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1560f8813_0_45: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1560f8813_0_45: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346" name="Google Shape;346;g241560f8813_0_45: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41560f8813_0_51: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41560f8813_0_51: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Neben sprachlich hochqualitativer Textgenerierung und -komplettierung ist vor allen Dingen beeindruckend, wie das System auf Nachfragen reagiert, und dabei Informationen der vorangegangenen Konversationen sinnvoll aufgreift. Auch im Bereich der natürlichen Sprachverarbeitung erzeugt ChatGPT verblüffend gute Ergebnisse. Beispielsweise kann das System einen Syntaxbaum für neue Sätze erzeugen, und das nur durch die Analyse auf einer riesigen Datenmenge - das System besitzt weiterhin kein Verständnis für Sprache oder Syntax.</a:t>
            </a:r>
            <a:endParaRPr/>
          </a:p>
          <a:p>
            <a:pPr indent="0" lvl="0" marL="0" rtl="0" algn="l">
              <a:spcBef>
                <a:spcPts val="160"/>
              </a:spcBef>
              <a:spcAft>
                <a:spcPts val="0"/>
              </a:spcAft>
              <a:buNone/>
            </a:pPr>
            <a:r>
              <a:t/>
            </a:r>
            <a:endParaRPr/>
          </a:p>
          <a:p>
            <a:pPr indent="0" lvl="0" marL="0" rtl="0" algn="l">
              <a:spcBef>
                <a:spcPts val="160"/>
              </a:spcBef>
              <a:spcAft>
                <a:spcPts val="0"/>
              </a:spcAft>
              <a:buNone/>
            </a:pPr>
            <a:r>
              <a:rPr lang="de-DE"/>
              <a:t>Allerdings birgt das System auch Risiken…</a:t>
            </a:r>
            <a:endParaRPr/>
          </a:p>
        </p:txBody>
      </p:sp>
      <p:sp>
        <p:nvSpPr>
          <p:cNvPr id="353" name="Google Shape;353;g241560f8813_0_51: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41560f8813_0_59: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41560f8813_0_59: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362" name="Google Shape;362;g241560f8813_0_59: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e4ac6fc565_0_13: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e4ac6fc565_0_13: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371" name="Google Shape;371;g1e4ac6fc565_0_13: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1560f8813_0_7: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1560f8813_0_7: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145" name="Google Shape;145;g241560f8813_0_7: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4ac6fc565_0_37: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4ac6fc565_0_37: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379" name="Google Shape;379;g1e4ac6fc565_0_37: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4ac6fc565_0_48: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4ac6fc565_0_48: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390" name="Google Shape;390;g1e4ac6fc565_0_48: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86aee6ee0_0_23: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586aee6ee0_0_23: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399" name="Google Shape;399;g2586aee6ee0_0_23: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41560f8813_0_75: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41560f8813_0_75: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408" name="Google Shape;408;g241560f8813_0_75: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7b0f5cbd5_0_136: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57b0f5cbd5_0_136: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418" name="Google Shape;418;g257b0f5cbd5_0_136: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41560f8813_0_84: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41560f8813_0_84: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426" name="Google Shape;426;g241560f8813_0_84: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41560f8813_0_235: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41560f8813_0_235: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435" name="Google Shape;435;g241560f8813_0_235: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41560f8813_0_98: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41560f8813_0_98: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GPT-Zero : Stichpunktartig getestet, keine guten Ergebnisse…</a:t>
            </a:r>
            <a:endParaRPr/>
          </a:p>
        </p:txBody>
      </p:sp>
      <p:sp>
        <p:nvSpPr>
          <p:cNvPr id="442" name="Google Shape;442;g241560f8813_0_98: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86aee6ee0_0_141: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586aee6ee0_0_141: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449" name="Google Shape;449;g2586aee6ee0_0_141: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de-DE"/>
              <a:t>|  </a:t>
            </a:r>
            <a:fld id="{00000000-1234-1234-1234-123412341234}" type="slidenum">
              <a:rPr lang="de-D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1560f8813_0_119: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1560f8813_0_119: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GPT-Zero : Stichpunktartig getestet, keine guten Ergebnisse…</a:t>
            </a:r>
            <a:endParaRPr/>
          </a:p>
        </p:txBody>
      </p:sp>
      <p:sp>
        <p:nvSpPr>
          <p:cNvPr id="464" name="Google Shape;464;g241560f8813_0_119: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1560f8813_0_20: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1560f8813_0_20: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153" name="Google Shape;153;g241560f8813_0_20: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41560f8813_0_296: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41560f8813_0_296: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472" name="Google Shape;472;g241560f8813_0_296: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41560f8813_0_126: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41560f8813_0_126: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GPT-Zero : Stichpunktartig getestet, keine guten Ergebnisse…</a:t>
            </a:r>
            <a:endParaRPr/>
          </a:p>
        </p:txBody>
      </p:sp>
      <p:sp>
        <p:nvSpPr>
          <p:cNvPr id="480" name="Google Shape;480;g241560f8813_0_126: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41b875fb68_0_643: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41b875fb68_0_643: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GPT-Zero : Stichpunktartig getestet, keine guten Ergebnisse…</a:t>
            </a:r>
            <a:endParaRPr/>
          </a:p>
        </p:txBody>
      </p:sp>
      <p:sp>
        <p:nvSpPr>
          <p:cNvPr id="493" name="Google Shape;493;g241b875fb68_0_643: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41560f8813_0_168: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41560f8813_0_168: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GPT-Zero : Stichpunktartig getestet, keine guten Ergebnisse…</a:t>
            </a:r>
            <a:endParaRPr/>
          </a:p>
        </p:txBody>
      </p:sp>
      <p:sp>
        <p:nvSpPr>
          <p:cNvPr id="512" name="Google Shape;512;g241560f8813_0_168: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1560f8813_0_181: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41560f8813_0_181: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GPT-Zero : Stichpunktartig getestet, keine guten Ergebnisse…</a:t>
            </a:r>
            <a:endParaRPr/>
          </a:p>
        </p:txBody>
      </p:sp>
      <p:sp>
        <p:nvSpPr>
          <p:cNvPr id="526" name="Google Shape;526;g241560f8813_0_181: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1b875fb68_0_661: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1b875fb68_0_661: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GPT-Zero : Stichpunktartig getestet, keine guten Ergebnisse…</a:t>
            </a:r>
            <a:endParaRPr/>
          </a:p>
        </p:txBody>
      </p:sp>
      <p:sp>
        <p:nvSpPr>
          <p:cNvPr id="545" name="Google Shape;545;g241b875fb68_0_661: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1560f8813_0_221: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1560f8813_0_221: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GPT-Zero : Stichpunktartig getestet, keine guten Ergebnisse…</a:t>
            </a:r>
            <a:endParaRPr/>
          </a:p>
        </p:txBody>
      </p:sp>
      <p:sp>
        <p:nvSpPr>
          <p:cNvPr id="568" name="Google Shape;568;g241560f8813_0_221: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2df1855baf_0_260: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2df1855baf_0_260: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583" name="Google Shape;583;g22df1855baf_0_260: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586aee6ee0_0_291: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586aee6ee0_0_291: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590" name="Google Shape;590;g2586aee6ee0_0_291: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41560f8813_0_290: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41560f8813_0_290: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598" name="Google Shape;598;g241560f8813_0_290: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caf2d2e25_0_160: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caf2d2e25_0_160: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160" name="Google Shape;160;g23caf2d2e25_0_160: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41560f8813_0_304: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41560f8813_0_304: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606" name="Google Shape;606;g241560f8813_0_304: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41b875fb68_0_714: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41b875fb68_0_714: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sz="1200">
                <a:solidFill>
                  <a:srgbClr val="333333"/>
                </a:solidFill>
                <a:highlight>
                  <a:srgbClr val="FFFFFF"/>
                </a:highlight>
              </a:rPr>
              <a:t>The survey was conducted by market research agency MSI Research via an online questionnaire between April 13 and April 19, 2023, among a sample of 7,054 adults aged 18 and over from seven countries. The sample size completed per country is as follows: 1,009 respondents in the US; 1,009 respondents in the UK; 1,007 respondents in France; 1,007 respondents in Germany; 1,004 respondents in Japan; 1,008 respondents in Australia; 1,010 respondents in India.</a:t>
            </a:r>
            <a:endParaRPr/>
          </a:p>
        </p:txBody>
      </p:sp>
      <p:sp>
        <p:nvSpPr>
          <p:cNvPr id="614" name="Google Shape;614;g241b875fb68_0_714: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586aee6ee0_0_258: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586aee6ee0_0_258: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623" name="Google Shape;623;g2586aee6ee0_0_258: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41560f8813_0_247: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41560f8813_0_247: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630" name="Google Shape;630;g241560f8813_0_247: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e4ac6fc565_0_59: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e4ac6fc565_0_59: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638" name="Google Shape;638;g1e4ac6fc565_0_59: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586aee6ee0_0_267: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586aee6ee0_0_267: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646" name="Google Shape;646;g2586aee6ee0_0_267: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586aee6ee0_0_274: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586aee6ee0_0_274: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653" name="Google Shape;653;g2586aee6ee0_0_274: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de-DE"/>
              <a:t>|  </a:t>
            </a:r>
            <a:fld id="{00000000-1234-1234-1234-123412341234}" type="slidenum">
              <a:rPr lang="de-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57b0f5cbd5_0_357: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57b0f5cbd5_0_357: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661" name="Google Shape;661;g257b0f5cbd5_0_357: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de-DE"/>
              <a:t>|  </a:t>
            </a:r>
            <a:fld id="{00000000-1234-1234-1234-123412341234}" type="slidenum">
              <a:rPr lang="de-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3caf2d2e25_0_714: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3caf2d2e25_0_714: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669" name="Google Shape;669;g23caf2d2e25_0_714: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41560f8813_0_265: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41560f8813_0_265: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678" name="Google Shape;678;g241560f8813_0_265: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8038f494c_0_366: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8038f494c_0_366: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rPr lang="de-DE"/>
              <a:t>ChatGPT ist der Prototyp eines Sprachmodells in Form eines Chatbots. Das US-amerikanischen Unternehmen OpenAI hat dieses Modell trainiert und im November 2022 der breiten Öffentlichkeit verfügbar gemacht. Es basiert auf dem großen, vortrainierten Sprachmodell GPT, wurde jedoch speziell darauf trainiert, chatähnliche Antworten zu erzeugen und natürlichsprachige Fragen zu beantworten. </a:t>
            </a:r>
            <a:endParaRPr/>
          </a:p>
          <a:p>
            <a:pPr indent="0" lvl="0" marL="0" rtl="0" algn="l">
              <a:spcBef>
                <a:spcPts val="160"/>
              </a:spcBef>
              <a:spcAft>
                <a:spcPts val="0"/>
              </a:spcAft>
              <a:buNone/>
            </a:pPr>
            <a:r>
              <a:t/>
            </a:r>
            <a:endParaRPr/>
          </a:p>
          <a:p>
            <a:pPr indent="0" lvl="0" marL="0" rtl="0" algn="l">
              <a:spcBef>
                <a:spcPts val="160"/>
              </a:spcBef>
              <a:spcAft>
                <a:spcPts val="0"/>
              </a:spcAft>
              <a:buNone/>
            </a:pPr>
            <a:r>
              <a:rPr lang="de-DE"/>
              <a:t>Der KI-Prototyp kann über die Webseite von OpenAI intuitiv benutzt werden, sowie über eine API in andere Software integriert werden.</a:t>
            </a:r>
            <a:endParaRPr/>
          </a:p>
          <a:p>
            <a:pPr indent="0" lvl="0" marL="0" rtl="0" algn="l">
              <a:spcBef>
                <a:spcPts val="160"/>
              </a:spcBef>
              <a:spcAft>
                <a:spcPts val="0"/>
              </a:spcAft>
              <a:buNone/>
            </a:pPr>
            <a:r>
              <a:t/>
            </a:r>
            <a:endParaRPr/>
          </a:p>
          <a:p>
            <a:pPr indent="0" lvl="0" marL="0" rtl="0" algn="l">
              <a:spcBef>
                <a:spcPts val="160"/>
              </a:spcBef>
              <a:spcAft>
                <a:spcPts val="0"/>
              </a:spcAft>
              <a:buNone/>
            </a:pPr>
            <a:r>
              <a:rPr lang="de-DE"/>
              <a:t>Der grobe Aufbau der ChatGPT Architektur sieht wie folgt aus…</a:t>
            </a:r>
            <a:endParaRPr/>
          </a:p>
        </p:txBody>
      </p:sp>
      <p:sp>
        <p:nvSpPr>
          <p:cNvPr id="167" name="Google Shape;167;g228038f494c_0_366: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41560f8813_0_318: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41560f8813_0_318: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686" name="Google Shape;686;g241560f8813_0_318: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41b875fb68_0_704: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41b875fb68_0_704: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694" name="Google Shape;694;g241b875fb68_0_704: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41560f8813_0_259: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41560f8813_0_259: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02" name="Google Shape;702;g241560f8813_0_259: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57b0f5cbd5_0_246: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57b0f5cbd5_0_246: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11" name="Google Shape;711;g257b0f5cbd5_0_246: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de-DE"/>
              <a:t>|  </a:t>
            </a:r>
            <a:fld id="{00000000-1234-1234-1234-123412341234}" type="slidenum">
              <a:rPr lang="de-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41560f8813_0_253: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41560f8813_0_253: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20" name="Google Shape;720;g241560f8813_0_253: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586aee6ee0_0_310: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586aee6ee0_0_310: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28" name="Google Shape;728;g2586aee6ee0_0_310: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86aee6ee0_0_321: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86aee6ee0_0_321: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37" name="Google Shape;737;g2586aee6ee0_0_321: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41560f8813_0_327: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41560f8813_0_327: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46" name="Google Shape;746;g241560f8813_0_327: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41560f8813_0_271: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41560f8813_0_271: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55" name="Google Shape;755;g241560f8813_0_271: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586aee6ee0_0_331: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586aee6ee0_0_331: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62" name="Google Shape;762;g2586aee6ee0_0_331: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caf2d2e25_0_614: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caf2d2e25_0_614: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175" name="Google Shape;175;g23caf2d2e25_0_614: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586aee6ee0_0_301: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586aee6ee0_0_301: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71" name="Google Shape;771;g2586aee6ee0_0_301: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41560f8813_0_277: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41560f8813_0_277: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78" name="Google Shape;778;g241560f8813_0_277: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3caf2d2e25_0_707: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3caf2d2e25_0_707: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86" name="Google Shape;786;g23caf2d2e25_0_707: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de-DE"/>
              <a:t>|  </a:t>
            </a:r>
            <a:fld id="{00000000-1234-1234-1234-123412341234}" type="slidenum">
              <a:rPr lang="de-DE"/>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06a772eb0c_0_244: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06a772eb0c_0_244: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793" name="Google Shape;793;g206a772eb0c_0_244: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8038f494c_0_594: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8038f494c_0_594: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185" name="Google Shape;185;g228038f494c_0_594: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caf2d2e25_0_215:notes"/>
          <p:cNvSpPr/>
          <p:nvPr>
            <p:ph idx="2" type="sldImg"/>
          </p:nvPr>
        </p:nvSpPr>
        <p:spPr>
          <a:xfrm>
            <a:off x="688975" y="923925"/>
            <a:ext cx="5460900" cy="30717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caf2d2e25_0_215:notes"/>
          <p:cNvSpPr txBox="1"/>
          <p:nvPr>
            <p:ph idx="1" type="body"/>
          </p:nvPr>
        </p:nvSpPr>
        <p:spPr>
          <a:xfrm>
            <a:off x="190500" y="4284663"/>
            <a:ext cx="6477000" cy="4283100"/>
          </a:xfrm>
          <a:prstGeom prst="rect">
            <a:avLst/>
          </a:prstGeom>
        </p:spPr>
        <p:txBody>
          <a:bodyPr anchorCtr="0" anchor="t" bIns="45700" lIns="91425" spcFirstLastPara="1" rIns="91425" wrap="square" tIns="45700">
            <a:noAutofit/>
          </a:bodyPr>
          <a:lstStyle/>
          <a:p>
            <a:pPr indent="0" lvl="0" marL="0" rtl="0" algn="l">
              <a:spcBef>
                <a:spcPts val="160"/>
              </a:spcBef>
              <a:spcAft>
                <a:spcPts val="0"/>
              </a:spcAft>
              <a:buNone/>
            </a:pPr>
            <a:r>
              <a:t/>
            </a:r>
            <a:endParaRPr/>
          </a:p>
        </p:txBody>
      </p:sp>
      <p:sp>
        <p:nvSpPr>
          <p:cNvPr id="200" name="Google Shape;200;g23caf2d2e25_0_215:notes"/>
          <p:cNvSpPr txBox="1"/>
          <p:nvPr>
            <p:ph idx="12" type="sldNum"/>
          </p:nvPr>
        </p:nvSpPr>
        <p:spPr>
          <a:xfrm>
            <a:off x="5913438" y="8685213"/>
            <a:ext cx="942900" cy="457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r>
              <a:rPr lang="de-DE"/>
              <a:t>|  </a:t>
            </a:r>
            <a:fld id="{00000000-1234-1234-1234-123412341234}" type="slidenum">
              <a:rPr lang="de-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Titel">
  <p:cSld name="Start Titel">
    <p:spTree>
      <p:nvGrpSpPr>
        <p:cNvPr id="31" name="Shape 31"/>
        <p:cNvGrpSpPr/>
        <p:nvPr/>
      </p:nvGrpSpPr>
      <p:grpSpPr>
        <a:xfrm>
          <a:off x="0" y="0"/>
          <a:ext cx="0" cy="0"/>
          <a:chOff x="0" y="0"/>
          <a:chExt cx="0" cy="0"/>
        </a:xfrm>
      </p:grpSpPr>
      <p:sp>
        <p:nvSpPr>
          <p:cNvPr id="32" name="Google Shape;32;p2"/>
          <p:cNvSpPr txBox="1"/>
          <p:nvPr>
            <p:ph idx="1" type="body"/>
          </p:nvPr>
        </p:nvSpPr>
        <p:spPr>
          <a:xfrm>
            <a:off x="2255838" y="3606800"/>
            <a:ext cx="7679700" cy="569400"/>
          </a:xfrm>
          <a:prstGeom prst="rect">
            <a:avLst/>
          </a:prstGeom>
          <a:noFill/>
          <a:ln>
            <a:noFill/>
          </a:ln>
        </p:spPr>
        <p:txBody>
          <a:bodyPr anchorCtr="0" anchor="t" bIns="0" lIns="0" spcFirstLastPara="1" rIns="0" wrap="square" tIns="0">
            <a:spAutoFit/>
          </a:bodyPr>
          <a:lstStyle>
            <a:lvl1pPr indent="-228600" lvl="0" marL="457200" marR="0" rtl="0" algn="ctr">
              <a:lnSpc>
                <a:spcPct val="100000"/>
              </a:lnSpc>
              <a:spcBef>
                <a:spcPts val="267"/>
              </a:spcBef>
              <a:spcAft>
                <a:spcPts val="0"/>
              </a:spcAft>
              <a:buClr>
                <a:srgbClr val="000000"/>
              </a:buClr>
              <a:buSzPts val="1400"/>
              <a:buFont typeface="Nunito"/>
              <a:buNone/>
              <a:defRPr i="0" sz="1600" u="none" cap="none" strike="noStrike">
                <a:solidFill>
                  <a:schemeClr val="dk1"/>
                </a:solidFill>
                <a:latin typeface="Nunito"/>
                <a:ea typeface="Nunito"/>
                <a:cs typeface="Nunito"/>
                <a:sym typeface="Nunito"/>
              </a:defRPr>
            </a:lvl1pPr>
            <a:lvl2pPr indent="-228600" lvl="1" marL="914400" marR="0" rtl="0" algn="ctr">
              <a:lnSpc>
                <a:spcPct val="100000"/>
              </a:lnSpc>
              <a:spcBef>
                <a:spcPts val="300"/>
              </a:spcBef>
              <a:spcAft>
                <a:spcPts val="0"/>
              </a:spcAft>
              <a:buClr>
                <a:srgbClr val="000000"/>
              </a:buClr>
              <a:buSzPts val="1400"/>
              <a:buFont typeface="Nunito"/>
              <a:buNone/>
              <a:defRPr i="0" sz="1600" u="none" cap="none" strike="noStrike">
                <a:solidFill>
                  <a:schemeClr val="dk1"/>
                </a:solidFill>
                <a:latin typeface="Nunito"/>
                <a:ea typeface="Nunito"/>
                <a:cs typeface="Nunito"/>
                <a:sym typeface="Nunito"/>
              </a:defRPr>
            </a:lvl2pPr>
            <a:lvl3pPr indent="-228600" lvl="2" marL="1371600" marR="0" rtl="0" algn="ctr">
              <a:lnSpc>
                <a:spcPct val="100000"/>
              </a:lnSpc>
              <a:spcBef>
                <a:spcPts val="300"/>
              </a:spcBef>
              <a:spcAft>
                <a:spcPts val="0"/>
              </a:spcAft>
              <a:buClr>
                <a:schemeClr val="dk1"/>
              </a:buClr>
              <a:buSzPts val="1867"/>
              <a:buFont typeface="Nunito"/>
              <a:buNone/>
              <a:defRPr i="0" sz="1867" u="none" cap="none" strike="noStrike">
                <a:solidFill>
                  <a:schemeClr val="dk1"/>
                </a:solidFill>
                <a:latin typeface="Nunito"/>
                <a:ea typeface="Nunito"/>
                <a:cs typeface="Nunito"/>
                <a:sym typeface="Nunito"/>
              </a:defRPr>
            </a:lvl3pPr>
            <a:lvl4pPr indent="-347154" lvl="3" marL="1828800" marR="0" rtl="0" algn="ctr">
              <a:lnSpc>
                <a:spcPct val="100000"/>
              </a:lnSpc>
              <a:spcBef>
                <a:spcPts val="300"/>
              </a:spcBef>
              <a:spcAft>
                <a:spcPts val="0"/>
              </a:spcAft>
              <a:buClr>
                <a:schemeClr val="dk1"/>
              </a:buClr>
              <a:buSzPts val="1867"/>
              <a:buFont typeface="Nunito"/>
              <a:buChar char="▪"/>
              <a:defRPr i="0" sz="1867" u="none" cap="none" strike="noStrike">
                <a:solidFill>
                  <a:schemeClr val="dk1"/>
                </a:solidFill>
                <a:latin typeface="Nunito"/>
                <a:ea typeface="Nunito"/>
                <a:cs typeface="Nunito"/>
                <a:sym typeface="Nunito"/>
              </a:defRPr>
            </a:lvl4pPr>
            <a:lvl5pPr indent="-347154" lvl="4" marL="2286000" marR="0" rtl="0" algn="ctr">
              <a:lnSpc>
                <a:spcPct val="100000"/>
              </a:lnSpc>
              <a:spcBef>
                <a:spcPts val="300"/>
              </a:spcBef>
              <a:spcAft>
                <a:spcPts val="0"/>
              </a:spcAft>
              <a:buClr>
                <a:schemeClr val="dk1"/>
              </a:buClr>
              <a:buSzPts val="1867"/>
              <a:buFont typeface="Nunito"/>
              <a:buChar char="▪"/>
              <a:defRPr i="0" sz="1867" u="none" cap="none" strike="noStrike">
                <a:solidFill>
                  <a:schemeClr val="dk1"/>
                </a:solidFill>
                <a:latin typeface="Nunito"/>
                <a:ea typeface="Nunito"/>
                <a:cs typeface="Nunito"/>
                <a:sym typeface="Nunito"/>
              </a:defRPr>
            </a:lvl5pPr>
            <a:lvl6pPr indent="-364045" lvl="5" marL="2743200" marR="0" rtl="0" algn="ctr">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6pPr>
            <a:lvl7pPr indent="-364045" lvl="6" marL="3200400" marR="0" rtl="0" algn="ctr">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7pPr>
            <a:lvl8pPr indent="-364045" lvl="7" marL="3657600" marR="0" rtl="0" algn="ctr">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8pPr>
            <a:lvl9pPr indent="-364045" lvl="8" marL="4114800" marR="0" rtl="0" algn="ctr">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9pPr>
          </a:lstStyle>
          <a:p/>
        </p:txBody>
      </p:sp>
      <p:sp>
        <p:nvSpPr>
          <p:cNvPr id="33" name="Google Shape;33;p2"/>
          <p:cNvSpPr txBox="1"/>
          <p:nvPr>
            <p:ph idx="2" type="body"/>
          </p:nvPr>
        </p:nvSpPr>
        <p:spPr>
          <a:xfrm>
            <a:off x="1271464" y="1516063"/>
            <a:ext cx="9721200" cy="20145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15000"/>
              </a:lnSpc>
              <a:spcBef>
                <a:spcPts val="267"/>
              </a:spcBef>
              <a:spcAft>
                <a:spcPts val="0"/>
              </a:spcAft>
              <a:buClr>
                <a:srgbClr val="000000"/>
              </a:buClr>
              <a:buSzPts val="1400"/>
              <a:buFont typeface="Nunito"/>
              <a:buNone/>
              <a:defRPr i="0" sz="4200" u="none" cap="none" strike="noStrike">
                <a:solidFill>
                  <a:schemeClr val="dk1"/>
                </a:solidFill>
                <a:latin typeface="Nunito"/>
                <a:ea typeface="Nunito"/>
                <a:cs typeface="Nunito"/>
                <a:sym typeface="Nunito"/>
              </a:defRPr>
            </a:lvl1pPr>
            <a:lvl2pPr indent="-228600" lvl="1" marL="914400" marR="0" rtl="0" algn="ctr">
              <a:lnSpc>
                <a:spcPct val="115000"/>
              </a:lnSpc>
              <a:spcBef>
                <a:spcPts val="300"/>
              </a:spcBef>
              <a:spcAft>
                <a:spcPts val="0"/>
              </a:spcAft>
              <a:buClr>
                <a:srgbClr val="000000"/>
              </a:buClr>
              <a:buSzPts val="1400"/>
              <a:buFont typeface="Nunito"/>
              <a:buNone/>
              <a:defRPr i="0" sz="2133" u="none" cap="none" strike="noStrike">
                <a:solidFill>
                  <a:schemeClr val="dk1"/>
                </a:solidFill>
                <a:latin typeface="Nunito"/>
                <a:ea typeface="Nunito"/>
                <a:cs typeface="Nunito"/>
                <a:sym typeface="Nunito"/>
              </a:defRPr>
            </a:lvl2pPr>
            <a:lvl3pPr indent="-228600" lvl="2" marL="1371600" marR="0" rtl="0" algn="ctr">
              <a:lnSpc>
                <a:spcPct val="115000"/>
              </a:lnSpc>
              <a:spcBef>
                <a:spcPts val="300"/>
              </a:spcBef>
              <a:spcAft>
                <a:spcPts val="0"/>
              </a:spcAft>
              <a:buClr>
                <a:schemeClr val="dk1"/>
              </a:buClr>
              <a:buSzPts val="1867"/>
              <a:buFont typeface="Nunito"/>
              <a:buNone/>
              <a:defRPr i="0" sz="1867" u="none" cap="none" strike="noStrike">
                <a:solidFill>
                  <a:schemeClr val="dk1"/>
                </a:solidFill>
                <a:latin typeface="Nunito"/>
                <a:ea typeface="Nunito"/>
                <a:cs typeface="Nunito"/>
                <a:sym typeface="Nunito"/>
              </a:defRPr>
            </a:lvl3pPr>
            <a:lvl4pPr indent="-330200" lvl="3" marL="1828800" marR="0" rtl="0" algn="ctr">
              <a:lnSpc>
                <a:spcPct val="115000"/>
              </a:lnSpc>
              <a:spcBef>
                <a:spcPts val="300"/>
              </a:spcBef>
              <a:spcAft>
                <a:spcPts val="0"/>
              </a:spcAft>
              <a:buClr>
                <a:schemeClr val="dk1"/>
              </a:buClr>
              <a:buSzPts val="1600"/>
              <a:buFont typeface="Nunito"/>
              <a:buChar char="▪"/>
              <a:defRPr i="0" sz="1600" u="none" cap="none" strike="noStrike">
                <a:solidFill>
                  <a:schemeClr val="dk1"/>
                </a:solidFill>
                <a:latin typeface="Nunito"/>
                <a:ea typeface="Nunito"/>
                <a:cs typeface="Nunito"/>
                <a:sym typeface="Nunito"/>
              </a:defRPr>
            </a:lvl4pPr>
            <a:lvl5pPr indent="-330200" lvl="4" marL="2286000" marR="0" rtl="0" algn="ctr">
              <a:lnSpc>
                <a:spcPct val="115000"/>
              </a:lnSpc>
              <a:spcBef>
                <a:spcPts val="300"/>
              </a:spcBef>
              <a:spcAft>
                <a:spcPts val="0"/>
              </a:spcAft>
              <a:buClr>
                <a:schemeClr val="dk1"/>
              </a:buClr>
              <a:buSzPts val="1600"/>
              <a:buFont typeface="Nunito"/>
              <a:buChar char="▪"/>
              <a:defRPr i="0" sz="1600" u="none" cap="none" strike="noStrike">
                <a:solidFill>
                  <a:schemeClr val="dk1"/>
                </a:solidFill>
                <a:latin typeface="Nunito"/>
                <a:ea typeface="Nunito"/>
                <a:cs typeface="Nunito"/>
                <a:sym typeface="Nunito"/>
              </a:defRPr>
            </a:lvl5pPr>
            <a:lvl6pPr indent="-364045" lvl="5" marL="2743200" marR="0" rtl="0" algn="ctr">
              <a:lnSpc>
                <a:spcPct val="115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6pPr>
            <a:lvl7pPr indent="-364045" lvl="6" marL="3200400" marR="0" rtl="0" algn="ctr">
              <a:lnSpc>
                <a:spcPct val="115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7pPr>
            <a:lvl8pPr indent="-364045" lvl="7" marL="3657600" marR="0" rtl="0" algn="ctr">
              <a:lnSpc>
                <a:spcPct val="115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8pPr>
            <a:lvl9pPr indent="-364045" lvl="8" marL="4114800" marR="0" rtl="0" algn="ctr">
              <a:lnSpc>
                <a:spcPct val="115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9pPr>
          </a:lstStyle>
          <a:p/>
        </p:txBody>
      </p:sp>
      <p:sp>
        <p:nvSpPr>
          <p:cNvPr id="34" name="Google Shape;34;p2"/>
          <p:cNvSpPr txBox="1"/>
          <p:nvPr>
            <p:ph type="title"/>
          </p:nvPr>
        </p:nvSpPr>
        <p:spPr>
          <a:xfrm>
            <a:off x="2639616" y="238800"/>
            <a:ext cx="6792300" cy="144000"/>
          </a:xfrm>
          <a:prstGeom prst="rect">
            <a:avLst/>
          </a:prstGeom>
          <a:noFill/>
          <a:ln>
            <a:noFill/>
          </a:ln>
        </p:spPr>
        <p:txBody>
          <a:bodyPr anchorCtr="0" anchor="t" bIns="0" lIns="0" spcFirstLastPara="1" rIns="0" wrap="square" tIns="0">
            <a:noAutofit/>
          </a:bodyPr>
          <a:lstStyle>
            <a:lvl1pPr lvl="0" algn="ctr">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5" name="Google Shape;35;p2"/>
          <p:cNvGrpSpPr/>
          <p:nvPr/>
        </p:nvGrpSpPr>
        <p:grpSpPr>
          <a:xfrm>
            <a:off x="277431" y="-52588"/>
            <a:ext cx="2247902" cy="910165"/>
            <a:chOff x="9933094" y="1471302"/>
            <a:chExt cx="2247902" cy="910165"/>
          </a:xfrm>
        </p:grpSpPr>
        <p:sp>
          <p:nvSpPr>
            <p:cNvPr id="36" name="Google Shape;36;p2"/>
            <p:cNvSpPr/>
            <p:nvPr/>
          </p:nvSpPr>
          <p:spPr>
            <a:xfrm>
              <a:off x="9933094" y="1471302"/>
              <a:ext cx="2247902" cy="910165"/>
            </a:xfrm>
            <a:custGeom>
              <a:rect b="b" l="l" r="r" t="t"/>
              <a:pathLst>
                <a:path extrusionOk="0" h="831" w="2079">
                  <a:moveTo>
                    <a:pt x="0" y="0"/>
                  </a:moveTo>
                  <a:lnTo>
                    <a:pt x="0" y="0"/>
                  </a:lnTo>
                  <a:lnTo>
                    <a:pt x="2079" y="0"/>
                  </a:lnTo>
                  <a:lnTo>
                    <a:pt x="2079" y="831"/>
                  </a:lnTo>
                  <a:lnTo>
                    <a:pt x="0" y="831"/>
                  </a:lnTo>
                  <a:lnTo>
                    <a:pt x="0" y="0"/>
                  </a:lnTo>
                  <a:close/>
                </a:path>
              </a:pathLst>
            </a:custGeom>
            <a:solidFill>
              <a:srgbClr val="FEFE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pic>
          <p:nvPicPr>
            <p:cNvPr id="37" name="Google Shape;37;p2"/>
            <p:cNvPicPr preferRelativeResize="0"/>
            <p:nvPr/>
          </p:nvPicPr>
          <p:blipFill rotWithShape="1">
            <a:blip r:embed="rId2">
              <a:alphaModFix/>
            </a:blip>
            <a:srcRect b="0" l="0" r="0" t="0"/>
            <a:stretch/>
          </p:blipFill>
          <p:spPr>
            <a:xfrm>
              <a:off x="10128404" y="1557017"/>
              <a:ext cx="1631731" cy="751619"/>
            </a:xfrm>
            <a:prstGeom prst="rect">
              <a:avLst/>
            </a:prstGeom>
            <a:noFill/>
            <a:ln>
              <a:noFill/>
            </a:ln>
          </p:spPr>
        </p:pic>
      </p:grpSp>
      <p:sp>
        <p:nvSpPr>
          <p:cNvPr id="38" name="Google Shape;38;p2"/>
          <p:cNvSpPr txBox="1"/>
          <p:nvPr/>
        </p:nvSpPr>
        <p:spPr>
          <a:xfrm>
            <a:off x="11357851" y="6450071"/>
            <a:ext cx="491700" cy="212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de-DE" sz="800">
                <a:solidFill>
                  <a:srgbClr val="7F7F7F"/>
                </a:solidFill>
                <a:latin typeface="Roboto Mono"/>
                <a:ea typeface="Roboto Mono"/>
                <a:cs typeface="Roboto Mono"/>
                <a:sym typeface="Roboto Mono"/>
              </a:rPr>
              <a:t>‹#›</a:t>
            </a:fld>
            <a:endParaRPr sz="800">
              <a:solidFill>
                <a:srgbClr val="7F7F7F"/>
              </a:solidFill>
              <a:latin typeface="Roboto Mono"/>
              <a:ea typeface="Roboto Mono"/>
              <a:cs typeface="Roboto Mono"/>
              <a:sym typeface="Roboto Mono"/>
            </a:endParaRPr>
          </a:p>
        </p:txBody>
      </p:sp>
    </p:spTree>
  </p:cSld>
  <p:clrMapOvr>
    <a:masterClrMapping/>
  </p:clrMapOvr>
  <p:extLst>
    <p:ext uri="{DCECCB84-F9BA-43D5-87BE-67443E8EF086}">
      <p15:sldGuideLst>
        <p15:guide id="1" orient="horz" pos="54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_4">
    <p:spTree>
      <p:nvGrpSpPr>
        <p:cNvPr id="110" name="Shape 110"/>
        <p:cNvGrpSpPr/>
        <p:nvPr/>
      </p:nvGrpSpPr>
      <p:grpSpPr>
        <a:xfrm>
          <a:off x="0" y="0"/>
          <a:ext cx="0" cy="0"/>
          <a:chOff x="0" y="0"/>
          <a:chExt cx="0" cy="0"/>
        </a:xfrm>
      </p:grpSpPr>
      <p:sp>
        <p:nvSpPr>
          <p:cNvPr id="111" name="Google Shape;111;p12"/>
          <p:cNvSpPr txBox="1"/>
          <p:nvPr>
            <p:ph idx="1" type="body"/>
          </p:nvPr>
        </p:nvSpPr>
        <p:spPr>
          <a:xfrm>
            <a:off x="334425" y="1000850"/>
            <a:ext cx="11521200" cy="5380800"/>
          </a:xfrm>
          <a:prstGeom prst="rect">
            <a:avLst/>
          </a:prstGeom>
          <a:noFill/>
          <a:ln>
            <a:noFill/>
          </a:ln>
        </p:spPr>
        <p:txBody>
          <a:bodyPr anchorCtr="0" anchor="t" bIns="45700" lIns="91425" spcFirstLastPara="1" rIns="91425" wrap="square" tIns="45700">
            <a:noAutofit/>
          </a:bodyPr>
          <a:lstStyle>
            <a:lvl1pPr indent="-368300" lvl="0" marL="457200" rtl="0" algn="l">
              <a:lnSpc>
                <a:spcPct val="150000"/>
              </a:lnSpc>
              <a:spcBef>
                <a:spcPts val="360"/>
              </a:spcBef>
              <a:spcAft>
                <a:spcPts val="0"/>
              </a:spcAft>
              <a:buClr>
                <a:schemeClr val="dk1"/>
              </a:buClr>
              <a:buSzPts val="2200"/>
              <a:buFont typeface="Nunito"/>
              <a:buChar char="●"/>
              <a:defRPr sz="2200">
                <a:latin typeface="Nunito"/>
                <a:ea typeface="Nunito"/>
                <a:cs typeface="Nunito"/>
                <a:sym typeface="Nunito"/>
              </a:defRPr>
            </a:lvl1pPr>
            <a:lvl2pPr indent="-361950" lvl="1" marL="914400" rtl="0" algn="l">
              <a:lnSpc>
                <a:spcPct val="150000"/>
              </a:lnSpc>
              <a:spcBef>
                <a:spcPts val="360"/>
              </a:spcBef>
              <a:spcAft>
                <a:spcPts val="0"/>
              </a:spcAft>
              <a:buClr>
                <a:schemeClr val="dk1"/>
              </a:buClr>
              <a:buSzPts val="2100"/>
              <a:buFont typeface="Nunito"/>
              <a:buChar char="○"/>
              <a:defRPr sz="2100">
                <a:latin typeface="Nunito"/>
                <a:ea typeface="Nunito"/>
                <a:cs typeface="Nunito"/>
                <a:sym typeface="Nunito"/>
              </a:defRPr>
            </a:lvl2pPr>
            <a:lvl3pPr indent="-355600" lvl="2" marL="1371600" rtl="0" algn="l">
              <a:lnSpc>
                <a:spcPct val="150000"/>
              </a:lnSpc>
              <a:spcBef>
                <a:spcPts val="360"/>
              </a:spcBef>
              <a:spcAft>
                <a:spcPts val="0"/>
              </a:spcAft>
              <a:buClr>
                <a:schemeClr val="dk1"/>
              </a:buClr>
              <a:buSzPts val="2000"/>
              <a:buFont typeface="Nunito"/>
              <a:buChar char="■"/>
              <a:defRPr sz="2000">
                <a:latin typeface="Nunito"/>
                <a:ea typeface="Nunito"/>
                <a:cs typeface="Nunito"/>
                <a:sym typeface="Nunito"/>
              </a:defRPr>
            </a:lvl3pPr>
            <a:lvl4pPr indent="-342900" lvl="3" marL="1828800" rtl="0" algn="l">
              <a:lnSpc>
                <a:spcPct val="150000"/>
              </a:lnSpc>
              <a:spcBef>
                <a:spcPts val="360"/>
              </a:spcBef>
              <a:spcAft>
                <a:spcPts val="0"/>
              </a:spcAft>
              <a:buClr>
                <a:schemeClr val="dk1"/>
              </a:buClr>
              <a:buSzPts val="1800"/>
              <a:buFont typeface="Nunito"/>
              <a:buChar char="●"/>
              <a:defRPr>
                <a:latin typeface="Nunito"/>
                <a:ea typeface="Nunito"/>
                <a:cs typeface="Nunito"/>
                <a:sym typeface="Nunito"/>
              </a:defRPr>
            </a:lvl4pPr>
            <a:lvl5pPr indent="-336550" lvl="4" marL="2286000" rtl="0" algn="l">
              <a:lnSpc>
                <a:spcPct val="150000"/>
              </a:lnSpc>
              <a:spcBef>
                <a:spcPts val="360"/>
              </a:spcBef>
              <a:spcAft>
                <a:spcPts val="0"/>
              </a:spcAft>
              <a:buClr>
                <a:schemeClr val="dk1"/>
              </a:buClr>
              <a:buSzPts val="1700"/>
              <a:buFont typeface="Nunito"/>
              <a:buChar char="○"/>
              <a:defRPr sz="1300">
                <a:latin typeface="Nunito"/>
                <a:ea typeface="Nunito"/>
                <a:cs typeface="Nunito"/>
                <a:sym typeface="Nunito"/>
              </a:defRPr>
            </a:lvl5pPr>
            <a:lvl6pPr indent="-336550" lvl="5" marL="2743200" rtl="0" algn="l">
              <a:lnSpc>
                <a:spcPct val="150000"/>
              </a:lnSpc>
              <a:spcBef>
                <a:spcPts val="360"/>
              </a:spcBef>
              <a:spcAft>
                <a:spcPts val="0"/>
              </a:spcAft>
              <a:buClr>
                <a:schemeClr val="dk1"/>
              </a:buClr>
              <a:buSzPts val="1700"/>
              <a:buFont typeface="Nunito"/>
              <a:buChar char="■"/>
              <a:defRPr sz="1300">
                <a:latin typeface="Nunito"/>
                <a:ea typeface="Nunito"/>
                <a:cs typeface="Nunito"/>
                <a:sym typeface="Nunito"/>
              </a:defRPr>
            </a:lvl6pPr>
            <a:lvl7pPr indent="-336550" lvl="6" marL="3200400" rtl="0" algn="l">
              <a:lnSpc>
                <a:spcPct val="150000"/>
              </a:lnSpc>
              <a:spcBef>
                <a:spcPts val="360"/>
              </a:spcBef>
              <a:spcAft>
                <a:spcPts val="0"/>
              </a:spcAft>
              <a:buClr>
                <a:schemeClr val="dk1"/>
              </a:buClr>
              <a:buSzPts val="1700"/>
              <a:buFont typeface="Nunito"/>
              <a:buChar char="●"/>
              <a:defRPr sz="1300">
                <a:latin typeface="Nunito"/>
                <a:ea typeface="Nunito"/>
                <a:cs typeface="Nunito"/>
                <a:sym typeface="Nunito"/>
              </a:defRPr>
            </a:lvl7pPr>
            <a:lvl8pPr indent="-336550" lvl="7" marL="3657600" rtl="0" algn="l">
              <a:lnSpc>
                <a:spcPct val="150000"/>
              </a:lnSpc>
              <a:spcBef>
                <a:spcPts val="360"/>
              </a:spcBef>
              <a:spcAft>
                <a:spcPts val="0"/>
              </a:spcAft>
              <a:buClr>
                <a:schemeClr val="dk1"/>
              </a:buClr>
              <a:buSzPts val="1700"/>
              <a:buFont typeface="Nunito"/>
              <a:buChar char="○"/>
              <a:defRPr sz="1300">
                <a:latin typeface="Nunito"/>
                <a:ea typeface="Nunito"/>
                <a:cs typeface="Nunito"/>
                <a:sym typeface="Nunito"/>
              </a:defRPr>
            </a:lvl8pPr>
            <a:lvl9pPr indent="-336550" lvl="8" marL="4114800" rtl="0" algn="l">
              <a:lnSpc>
                <a:spcPct val="150000"/>
              </a:lnSpc>
              <a:spcBef>
                <a:spcPts val="360"/>
              </a:spcBef>
              <a:spcAft>
                <a:spcPts val="0"/>
              </a:spcAft>
              <a:buClr>
                <a:schemeClr val="dk1"/>
              </a:buClr>
              <a:buSzPts val="1700"/>
              <a:buFont typeface="Nunito"/>
              <a:buChar char="■"/>
              <a:defRPr sz="1300">
                <a:latin typeface="Nunito"/>
                <a:ea typeface="Nunito"/>
                <a:cs typeface="Nunito"/>
                <a:sym typeface="Nunito"/>
              </a:defRPr>
            </a:lvl9pPr>
          </a:lstStyle>
          <a:p/>
        </p:txBody>
      </p:sp>
      <p:sp>
        <p:nvSpPr>
          <p:cNvPr id="112" name="Google Shape;112;p12"/>
          <p:cNvSpPr/>
          <p:nvPr/>
        </p:nvSpPr>
        <p:spPr>
          <a:xfrm>
            <a:off x="328979" y="680120"/>
            <a:ext cx="1158600" cy="45600"/>
          </a:xfrm>
          <a:prstGeom prst="rect">
            <a:avLst/>
          </a:prstGeom>
          <a:solidFill>
            <a:srgbClr val="B90F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113" name="Google Shape;113;p12"/>
          <p:cNvSpPr/>
          <p:nvPr/>
        </p:nvSpPr>
        <p:spPr>
          <a:xfrm>
            <a:off x="623392" y="776687"/>
            <a:ext cx="11586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114" name="Google Shape;114;p12"/>
          <p:cNvSpPr txBox="1"/>
          <p:nvPr>
            <p:ph type="title"/>
          </p:nvPr>
        </p:nvSpPr>
        <p:spPr>
          <a:xfrm>
            <a:off x="336000" y="253274"/>
            <a:ext cx="9508200" cy="4269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3200"/>
              <a:buNone/>
              <a:defRPr i="0" sz="3200" u="none" cap="none" strike="noStrike">
                <a:solidFill>
                  <a:schemeClr val="dk1"/>
                </a:solidFill>
              </a:defRPr>
            </a:lvl1pPr>
            <a:lvl2pPr lvl="1"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2pPr>
            <a:lvl3pPr lvl="2"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3pPr>
            <a:lvl4pPr lvl="3"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4pPr>
            <a:lvl5pPr lvl="4"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5pPr>
            <a:lvl6pPr lvl="5"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115" name="Google Shape;115;p12"/>
          <p:cNvSpPr txBox="1"/>
          <p:nvPr/>
        </p:nvSpPr>
        <p:spPr>
          <a:xfrm>
            <a:off x="11357851" y="6450071"/>
            <a:ext cx="491700" cy="212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de-DE" sz="800">
                <a:solidFill>
                  <a:srgbClr val="7F7F7F"/>
                </a:solidFill>
                <a:latin typeface="Roboto Mono"/>
                <a:ea typeface="Roboto Mono"/>
                <a:cs typeface="Roboto Mono"/>
                <a:sym typeface="Roboto Mono"/>
              </a:rPr>
              <a:t>‹#›</a:t>
            </a:fld>
            <a:endParaRPr sz="800">
              <a:solidFill>
                <a:srgbClr val="7F7F7F"/>
              </a:solidFill>
              <a:latin typeface="Roboto Mono"/>
              <a:ea typeface="Roboto Mono"/>
              <a:cs typeface="Roboto Mono"/>
              <a:sym typeface="Roboto Mon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116" name="Shape 116"/>
        <p:cNvGrpSpPr/>
        <p:nvPr/>
      </p:nvGrpSpPr>
      <p:grpSpPr>
        <a:xfrm>
          <a:off x="0" y="0"/>
          <a:ext cx="0" cy="0"/>
          <a:chOff x="0" y="0"/>
          <a:chExt cx="0" cy="0"/>
        </a:xfrm>
      </p:grpSpPr>
      <p:sp>
        <p:nvSpPr>
          <p:cNvPr id="117" name="Google Shape;117;p13"/>
          <p:cNvSpPr/>
          <p:nvPr/>
        </p:nvSpPr>
        <p:spPr>
          <a:xfrm>
            <a:off x="328979" y="680120"/>
            <a:ext cx="1158600" cy="45600"/>
          </a:xfrm>
          <a:prstGeom prst="rect">
            <a:avLst/>
          </a:prstGeom>
          <a:solidFill>
            <a:srgbClr val="B90F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118" name="Google Shape;118;p13"/>
          <p:cNvSpPr/>
          <p:nvPr/>
        </p:nvSpPr>
        <p:spPr>
          <a:xfrm>
            <a:off x="623392" y="776687"/>
            <a:ext cx="11586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119" name="Google Shape;119;p13"/>
          <p:cNvSpPr txBox="1"/>
          <p:nvPr>
            <p:ph type="title"/>
          </p:nvPr>
        </p:nvSpPr>
        <p:spPr>
          <a:xfrm>
            <a:off x="336000" y="253274"/>
            <a:ext cx="9508200" cy="4269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3200"/>
              <a:buNone/>
              <a:defRPr i="0" sz="3200" u="none" cap="none" strike="noStrike">
                <a:solidFill>
                  <a:schemeClr val="dk1"/>
                </a:solidFill>
              </a:defRPr>
            </a:lvl1pPr>
            <a:lvl2pPr lvl="1"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2pPr>
            <a:lvl3pPr lvl="2"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3pPr>
            <a:lvl4pPr lvl="3"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4pPr>
            <a:lvl5pPr lvl="4"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5pPr>
            <a:lvl6pPr lvl="5"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120" name="Google Shape;120;p13"/>
          <p:cNvSpPr txBox="1"/>
          <p:nvPr/>
        </p:nvSpPr>
        <p:spPr>
          <a:xfrm>
            <a:off x="11357851" y="6450071"/>
            <a:ext cx="491700" cy="212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de-DE" sz="800">
                <a:solidFill>
                  <a:srgbClr val="7F7F7F"/>
                </a:solidFill>
                <a:latin typeface="Roboto Mono"/>
                <a:ea typeface="Roboto Mono"/>
                <a:cs typeface="Roboto Mono"/>
                <a:sym typeface="Roboto Mono"/>
              </a:rPr>
              <a:t>‹#›</a:t>
            </a:fld>
            <a:endParaRPr sz="800">
              <a:solidFill>
                <a:srgbClr val="7F7F7F"/>
              </a:solidFill>
              <a:latin typeface="Roboto Mono"/>
              <a:ea typeface="Roboto Mono"/>
              <a:cs typeface="Roboto Mono"/>
              <a:sym typeface="Roboto Mon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121" name="Shape 121"/>
        <p:cNvGrpSpPr/>
        <p:nvPr/>
      </p:nvGrpSpPr>
      <p:grpSpPr>
        <a:xfrm>
          <a:off x="0" y="0"/>
          <a:ext cx="0" cy="0"/>
          <a:chOff x="0" y="0"/>
          <a:chExt cx="0" cy="0"/>
        </a:xfrm>
      </p:grpSpPr>
      <p:sp>
        <p:nvSpPr>
          <p:cNvPr id="122" name="Google Shape;122;p14"/>
          <p:cNvSpPr txBox="1"/>
          <p:nvPr>
            <p:ph idx="1" type="body"/>
          </p:nvPr>
        </p:nvSpPr>
        <p:spPr>
          <a:xfrm>
            <a:off x="334433" y="1135063"/>
            <a:ext cx="5658000" cy="4789500"/>
          </a:xfrm>
          <a:prstGeom prst="rect">
            <a:avLst/>
          </a:prstGeom>
          <a:noFill/>
          <a:ln>
            <a:noFill/>
          </a:ln>
        </p:spPr>
        <p:txBody>
          <a:bodyPr anchorCtr="0" anchor="t" bIns="45700" lIns="91425" spcFirstLastPara="1" rIns="91425" wrap="square" tIns="45700">
            <a:noAutofit/>
          </a:bodyPr>
          <a:lstStyle>
            <a:lvl1pPr indent="-368300" lvl="0" marL="457200" rtl="0" algn="l">
              <a:lnSpc>
                <a:spcPct val="150000"/>
              </a:lnSpc>
              <a:spcBef>
                <a:spcPts val="560"/>
              </a:spcBef>
              <a:spcAft>
                <a:spcPts val="0"/>
              </a:spcAft>
              <a:buClr>
                <a:schemeClr val="dk1"/>
              </a:buClr>
              <a:buSzPts val="2200"/>
              <a:buFont typeface="Nunito"/>
              <a:buChar char="●"/>
              <a:defRPr sz="2200">
                <a:latin typeface="Nunito"/>
                <a:ea typeface="Nunito"/>
                <a:cs typeface="Nunito"/>
                <a:sym typeface="Nunito"/>
              </a:defRPr>
            </a:lvl1pPr>
            <a:lvl2pPr indent="-342900" lvl="1" marL="914400" rtl="0" algn="l">
              <a:lnSpc>
                <a:spcPct val="150000"/>
              </a:lnSpc>
              <a:spcBef>
                <a:spcPts val="480"/>
              </a:spcBef>
              <a:spcAft>
                <a:spcPts val="0"/>
              </a:spcAft>
              <a:buClr>
                <a:schemeClr val="dk1"/>
              </a:buClr>
              <a:buSzPts val="1800"/>
              <a:buFont typeface="Nunito"/>
              <a:buChar char="○"/>
              <a:defRPr sz="1800">
                <a:latin typeface="Nunito"/>
                <a:ea typeface="Nunito"/>
                <a:cs typeface="Nunito"/>
                <a:sym typeface="Nunito"/>
              </a:defRPr>
            </a:lvl2pPr>
            <a:lvl3pPr indent="-317500" lvl="2" marL="1371600" rtl="0" algn="l">
              <a:lnSpc>
                <a:spcPct val="150000"/>
              </a:lnSpc>
              <a:spcBef>
                <a:spcPts val="400"/>
              </a:spcBef>
              <a:spcAft>
                <a:spcPts val="0"/>
              </a:spcAft>
              <a:buClr>
                <a:schemeClr val="dk1"/>
              </a:buClr>
              <a:buSzPts val="1400"/>
              <a:buFont typeface="Nunito"/>
              <a:buChar char="■"/>
              <a:defRPr>
                <a:latin typeface="Nunito"/>
                <a:ea typeface="Nunito"/>
                <a:cs typeface="Nunito"/>
                <a:sym typeface="Nunito"/>
              </a:defRPr>
            </a:lvl3pPr>
            <a:lvl4pPr indent="-304800" lvl="3" marL="18288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4pPr>
            <a:lvl5pPr indent="-304800" lvl="4" marL="22860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5pPr>
            <a:lvl6pPr indent="-304800" lvl="5" marL="27432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6pPr>
            <a:lvl7pPr indent="-304800" lvl="6" marL="32004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7pPr>
            <a:lvl8pPr indent="-304800" lvl="7" marL="36576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8pPr>
            <a:lvl9pPr indent="-304800" lvl="8" marL="41148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9pPr>
          </a:lstStyle>
          <a:p/>
        </p:txBody>
      </p:sp>
      <p:sp>
        <p:nvSpPr>
          <p:cNvPr id="123" name="Google Shape;123;p14"/>
          <p:cNvSpPr txBox="1"/>
          <p:nvPr>
            <p:ph idx="2" type="body"/>
          </p:nvPr>
        </p:nvSpPr>
        <p:spPr>
          <a:xfrm>
            <a:off x="6195484" y="1135063"/>
            <a:ext cx="5660100" cy="4789500"/>
          </a:xfrm>
          <a:prstGeom prst="rect">
            <a:avLst/>
          </a:prstGeom>
          <a:noFill/>
          <a:ln>
            <a:noFill/>
          </a:ln>
        </p:spPr>
        <p:txBody>
          <a:bodyPr anchorCtr="0" anchor="t" bIns="45700" lIns="91425" spcFirstLastPara="1" rIns="91425" wrap="square" tIns="45700">
            <a:noAutofit/>
          </a:bodyPr>
          <a:lstStyle>
            <a:lvl1pPr indent="-368300" lvl="0" marL="457200" rtl="0" algn="l">
              <a:lnSpc>
                <a:spcPct val="150000"/>
              </a:lnSpc>
              <a:spcBef>
                <a:spcPts val="560"/>
              </a:spcBef>
              <a:spcAft>
                <a:spcPts val="0"/>
              </a:spcAft>
              <a:buClr>
                <a:schemeClr val="dk1"/>
              </a:buClr>
              <a:buSzPts val="2200"/>
              <a:buFont typeface="Nunito"/>
              <a:buChar char="●"/>
              <a:defRPr sz="2200">
                <a:latin typeface="Nunito"/>
                <a:ea typeface="Nunito"/>
                <a:cs typeface="Nunito"/>
                <a:sym typeface="Nunito"/>
              </a:defRPr>
            </a:lvl1pPr>
            <a:lvl2pPr indent="-342900" lvl="1" marL="914400" rtl="0" algn="l">
              <a:lnSpc>
                <a:spcPct val="150000"/>
              </a:lnSpc>
              <a:spcBef>
                <a:spcPts val="480"/>
              </a:spcBef>
              <a:spcAft>
                <a:spcPts val="0"/>
              </a:spcAft>
              <a:buClr>
                <a:schemeClr val="dk1"/>
              </a:buClr>
              <a:buSzPts val="1800"/>
              <a:buFont typeface="Nunito"/>
              <a:buChar char="○"/>
              <a:defRPr sz="1800">
                <a:latin typeface="Nunito"/>
                <a:ea typeface="Nunito"/>
                <a:cs typeface="Nunito"/>
                <a:sym typeface="Nunito"/>
              </a:defRPr>
            </a:lvl2pPr>
            <a:lvl3pPr indent="-317500" lvl="2" marL="1371600" rtl="0" algn="l">
              <a:lnSpc>
                <a:spcPct val="150000"/>
              </a:lnSpc>
              <a:spcBef>
                <a:spcPts val="400"/>
              </a:spcBef>
              <a:spcAft>
                <a:spcPts val="0"/>
              </a:spcAft>
              <a:buClr>
                <a:schemeClr val="dk1"/>
              </a:buClr>
              <a:buSzPts val="1400"/>
              <a:buFont typeface="Nunito"/>
              <a:buChar char="■"/>
              <a:defRPr>
                <a:latin typeface="Nunito"/>
                <a:ea typeface="Nunito"/>
                <a:cs typeface="Nunito"/>
                <a:sym typeface="Nunito"/>
              </a:defRPr>
            </a:lvl3pPr>
            <a:lvl4pPr indent="-304800" lvl="3" marL="18288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4pPr>
            <a:lvl5pPr indent="-304800" lvl="4" marL="22860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5pPr>
            <a:lvl6pPr indent="-304800" lvl="5" marL="27432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6pPr>
            <a:lvl7pPr indent="-304800" lvl="6" marL="32004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7pPr>
            <a:lvl8pPr indent="-304800" lvl="7" marL="36576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8pPr>
            <a:lvl9pPr indent="-304800" lvl="8" marL="41148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9pPr>
          </a:lstStyle>
          <a:p/>
        </p:txBody>
      </p:sp>
      <p:sp>
        <p:nvSpPr>
          <p:cNvPr id="124" name="Google Shape;124;p14"/>
          <p:cNvSpPr/>
          <p:nvPr/>
        </p:nvSpPr>
        <p:spPr>
          <a:xfrm>
            <a:off x="328979" y="680120"/>
            <a:ext cx="1158600" cy="45600"/>
          </a:xfrm>
          <a:prstGeom prst="rect">
            <a:avLst/>
          </a:prstGeom>
          <a:solidFill>
            <a:srgbClr val="B90F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125" name="Google Shape;125;p14"/>
          <p:cNvSpPr/>
          <p:nvPr/>
        </p:nvSpPr>
        <p:spPr>
          <a:xfrm>
            <a:off x="623392" y="776687"/>
            <a:ext cx="11586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126" name="Google Shape;126;p14"/>
          <p:cNvSpPr txBox="1"/>
          <p:nvPr>
            <p:ph type="title"/>
          </p:nvPr>
        </p:nvSpPr>
        <p:spPr>
          <a:xfrm>
            <a:off x="336000" y="253274"/>
            <a:ext cx="9508200" cy="4269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3200"/>
              <a:buNone/>
              <a:defRPr i="0" sz="3200" u="none" cap="none" strike="noStrike">
                <a:solidFill>
                  <a:schemeClr val="dk1"/>
                </a:solidFill>
              </a:defRPr>
            </a:lvl1pPr>
            <a:lvl2pPr lvl="1"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2pPr>
            <a:lvl3pPr lvl="2"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3pPr>
            <a:lvl4pPr lvl="3"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4pPr>
            <a:lvl5pPr lvl="4"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5pPr>
            <a:lvl6pPr lvl="5"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127" name="Google Shape;127;p14"/>
          <p:cNvSpPr txBox="1"/>
          <p:nvPr/>
        </p:nvSpPr>
        <p:spPr>
          <a:xfrm>
            <a:off x="11357851" y="6450071"/>
            <a:ext cx="491700" cy="212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de-DE" sz="800">
                <a:solidFill>
                  <a:srgbClr val="7F7F7F"/>
                </a:solidFill>
                <a:latin typeface="Roboto Mono"/>
                <a:ea typeface="Roboto Mono"/>
                <a:cs typeface="Roboto Mono"/>
                <a:sym typeface="Roboto Mono"/>
              </a:rPr>
              <a:t>‹#›</a:t>
            </a:fld>
            <a:endParaRPr sz="800">
              <a:solidFill>
                <a:srgbClr val="7F7F7F"/>
              </a:solidFill>
              <a:latin typeface="Roboto Mono"/>
              <a:ea typeface="Roboto Mono"/>
              <a:cs typeface="Roboto Mono"/>
              <a:sym typeface="Roboto Mon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Trenner">
  <p:cSld name="Kapitel-Trenner">
    <p:spTree>
      <p:nvGrpSpPr>
        <p:cNvPr id="39" name="Shape 39"/>
        <p:cNvGrpSpPr/>
        <p:nvPr/>
      </p:nvGrpSpPr>
      <p:grpSpPr>
        <a:xfrm>
          <a:off x="0" y="0"/>
          <a:ext cx="0" cy="0"/>
          <a:chOff x="0" y="0"/>
          <a:chExt cx="0" cy="0"/>
        </a:xfrm>
      </p:grpSpPr>
      <p:sp>
        <p:nvSpPr>
          <p:cNvPr id="40" name="Google Shape;40;p3"/>
          <p:cNvSpPr txBox="1"/>
          <p:nvPr>
            <p:ph idx="1" type="body"/>
          </p:nvPr>
        </p:nvSpPr>
        <p:spPr>
          <a:xfrm>
            <a:off x="340981" y="3658311"/>
            <a:ext cx="9594600" cy="1152300"/>
          </a:xfrm>
          <a:prstGeom prst="rect">
            <a:avLst/>
          </a:prstGeom>
          <a:noFill/>
          <a:ln>
            <a:noFill/>
          </a:ln>
        </p:spPr>
        <p:txBody>
          <a:bodyPr anchorCtr="0" anchor="t" bIns="0" lIns="0" spcFirstLastPara="1" rIns="0" wrap="square" tIns="0">
            <a:noAutofit/>
          </a:bodyPr>
          <a:lstStyle>
            <a:lvl1pPr indent="-228600" lvl="0" marL="457200" marR="0" rtl="0" algn="l">
              <a:lnSpc>
                <a:spcPct val="80000"/>
              </a:lnSpc>
              <a:spcBef>
                <a:spcPts val="267"/>
              </a:spcBef>
              <a:spcAft>
                <a:spcPts val="0"/>
              </a:spcAft>
              <a:buClr>
                <a:srgbClr val="000000"/>
              </a:buClr>
              <a:buSzPts val="1400"/>
              <a:buFont typeface="Nunito"/>
              <a:buNone/>
              <a:defRPr b="1" i="0" sz="4200" u="none" cap="none" strike="noStrike">
                <a:solidFill>
                  <a:schemeClr val="dk1"/>
                </a:solidFill>
                <a:latin typeface="Nunito"/>
                <a:ea typeface="Nunito"/>
                <a:cs typeface="Nunito"/>
                <a:sym typeface="Nunito"/>
              </a:defRPr>
            </a:lvl1pPr>
            <a:lvl2pPr indent="-228600" lvl="1" marL="914400" marR="0" rtl="0" algn="l">
              <a:lnSpc>
                <a:spcPct val="100000"/>
              </a:lnSpc>
              <a:spcBef>
                <a:spcPts val="300"/>
              </a:spcBef>
              <a:spcAft>
                <a:spcPts val="0"/>
              </a:spcAft>
              <a:buClr>
                <a:srgbClr val="000000"/>
              </a:buClr>
              <a:buSzPts val="1400"/>
              <a:buFont typeface="Nunito"/>
              <a:buNone/>
              <a:defRPr i="0" sz="2133" u="none" cap="none" strike="noStrike">
                <a:solidFill>
                  <a:schemeClr val="dk1"/>
                </a:solidFill>
                <a:latin typeface="Nunito"/>
                <a:ea typeface="Nunito"/>
                <a:cs typeface="Nunito"/>
                <a:sym typeface="Nunito"/>
              </a:defRPr>
            </a:lvl2pPr>
            <a:lvl3pPr indent="-228600" lvl="2" marL="1371600" marR="0" rtl="0" algn="l">
              <a:lnSpc>
                <a:spcPct val="100000"/>
              </a:lnSpc>
              <a:spcBef>
                <a:spcPts val="300"/>
              </a:spcBef>
              <a:spcAft>
                <a:spcPts val="0"/>
              </a:spcAft>
              <a:buClr>
                <a:schemeClr val="dk1"/>
              </a:buClr>
              <a:buSzPts val="1867"/>
              <a:buFont typeface="Nunito"/>
              <a:buNone/>
              <a:defRPr i="0" sz="1867" u="none" cap="none" strike="noStrike">
                <a:solidFill>
                  <a:schemeClr val="dk1"/>
                </a:solidFill>
                <a:latin typeface="Nunito"/>
                <a:ea typeface="Nunito"/>
                <a:cs typeface="Nunito"/>
                <a:sym typeface="Nunito"/>
              </a:defRPr>
            </a:lvl3pPr>
            <a:lvl4pPr indent="-330200" lvl="3" marL="1828800" marR="0" rtl="0" algn="l">
              <a:lnSpc>
                <a:spcPct val="100000"/>
              </a:lnSpc>
              <a:spcBef>
                <a:spcPts val="300"/>
              </a:spcBef>
              <a:spcAft>
                <a:spcPts val="0"/>
              </a:spcAft>
              <a:buClr>
                <a:schemeClr val="dk1"/>
              </a:buClr>
              <a:buSzPts val="1600"/>
              <a:buFont typeface="Nunito"/>
              <a:buChar char="▪"/>
              <a:defRPr i="0" sz="1600" u="none" cap="none" strike="noStrike">
                <a:solidFill>
                  <a:schemeClr val="dk1"/>
                </a:solidFill>
                <a:latin typeface="Nunito"/>
                <a:ea typeface="Nunito"/>
                <a:cs typeface="Nunito"/>
                <a:sym typeface="Nunito"/>
              </a:defRPr>
            </a:lvl4pPr>
            <a:lvl5pPr indent="-330200" lvl="4" marL="2286000" marR="0" rtl="0" algn="l">
              <a:lnSpc>
                <a:spcPct val="100000"/>
              </a:lnSpc>
              <a:spcBef>
                <a:spcPts val="300"/>
              </a:spcBef>
              <a:spcAft>
                <a:spcPts val="0"/>
              </a:spcAft>
              <a:buClr>
                <a:schemeClr val="dk1"/>
              </a:buClr>
              <a:buSzPts val="1600"/>
              <a:buFont typeface="Nunito"/>
              <a:buChar char="▪"/>
              <a:defRPr i="0" sz="1600" u="none" cap="none" strike="noStrike">
                <a:solidFill>
                  <a:schemeClr val="dk1"/>
                </a:solidFill>
                <a:latin typeface="Nunito"/>
                <a:ea typeface="Nunito"/>
                <a:cs typeface="Nunito"/>
                <a:sym typeface="Nunito"/>
              </a:defRPr>
            </a:lvl5pPr>
            <a:lvl6pPr indent="-364045" lvl="5" marL="2743200" marR="0" rtl="0" algn="l">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6pPr>
            <a:lvl7pPr indent="-364045" lvl="6" marL="3200400" marR="0" rtl="0" algn="l">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7pPr>
            <a:lvl8pPr indent="-364045" lvl="7" marL="3657600" marR="0" rtl="0" algn="l">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8pPr>
            <a:lvl9pPr indent="-364045" lvl="8" marL="4114800" marR="0" rtl="0" algn="l">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9pPr>
          </a:lstStyle>
          <a:p/>
        </p:txBody>
      </p:sp>
      <p:sp>
        <p:nvSpPr>
          <p:cNvPr id="41" name="Google Shape;41;p3"/>
          <p:cNvSpPr txBox="1"/>
          <p:nvPr>
            <p:ph type="title"/>
          </p:nvPr>
        </p:nvSpPr>
        <p:spPr>
          <a:xfrm>
            <a:off x="384800" y="2872450"/>
            <a:ext cx="9599700" cy="5013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1400"/>
              <a:buNone/>
              <a:defRPr/>
            </a:lvl1pPr>
            <a:lvl2pPr lvl="1" algn="l">
              <a:lnSpc>
                <a:spcPct val="80000"/>
              </a:lnSpc>
              <a:spcBef>
                <a:spcPts val="0"/>
              </a:spcBef>
              <a:spcAft>
                <a:spcPts val="0"/>
              </a:spcAft>
              <a:buSzPts val="1400"/>
              <a:buNone/>
              <a:defRPr/>
            </a:lvl2pPr>
            <a:lvl3pPr lvl="2" algn="l">
              <a:lnSpc>
                <a:spcPct val="80000"/>
              </a:lnSpc>
              <a:spcBef>
                <a:spcPts val="0"/>
              </a:spcBef>
              <a:spcAft>
                <a:spcPts val="0"/>
              </a:spcAft>
              <a:buSzPts val="1400"/>
              <a:buNone/>
              <a:defRPr/>
            </a:lvl3pPr>
            <a:lvl4pPr lvl="3" algn="l">
              <a:lnSpc>
                <a:spcPct val="80000"/>
              </a:lnSpc>
              <a:spcBef>
                <a:spcPts val="0"/>
              </a:spcBef>
              <a:spcAft>
                <a:spcPts val="0"/>
              </a:spcAft>
              <a:buSzPts val="1400"/>
              <a:buNone/>
              <a:defRPr/>
            </a:lvl4pPr>
            <a:lvl5pPr lvl="4" algn="l">
              <a:lnSpc>
                <a:spcPct val="8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
          <p:cNvSpPr/>
          <p:nvPr/>
        </p:nvSpPr>
        <p:spPr>
          <a:xfrm>
            <a:off x="384799" y="3399093"/>
            <a:ext cx="1158600" cy="45600"/>
          </a:xfrm>
          <a:prstGeom prst="rect">
            <a:avLst/>
          </a:prstGeom>
          <a:solidFill>
            <a:srgbClr val="B90F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43" name="Google Shape;43;p3"/>
          <p:cNvSpPr/>
          <p:nvPr/>
        </p:nvSpPr>
        <p:spPr>
          <a:xfrm>
            <a:off x="679212" y="3495660"/>
            <a:ext cx="11586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44" name="Google Shape;44;p3"/>
          <p:cNvSpPr txBox="1"/>
          <p:nvPr/>
        </p:nvSpPr>
        <p:spPr>
          <a:xfrm>
            <a:off x="11357851" y="6450071"/>
            <a:ext cx="491700" cy="212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de-DE" sz="800">
                <a:solidFill>
                  <a:srgbClr val="7F7F7F"/>
                </a:solidFill>
                <a:latin typeface="Roboto Mono"/>
                <a:ea typeface="Roboto Mono"/>
                <a:cs typeface="Roboto Mono"/>
                <a:sym typeface="Roboto Mono"/>
              </a:rPr>
              <a:t>‹#›</a:t>
            </a:fld>
            <a:endParaRPr sz="800">
              <a:solidFill>
                <a:srgbClr val="7F7F7F"/>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_4">
    <p:spTree>
      <p:nvGrpSpPr>
        <p:cNvPr id="45" name="Shape 45"/>
        <p:cNvGrpSpPr/>
        <p:nvPr/>
      </p:nvGrpSpPr>
      <p:grpSpPr>
        <a:xfrm>
          <a:off x="0" y="0"/>
          <a:ext cx="0" cy="0"/>
          <a:chOff x="0" y="0"/>
          <a:chExt cx="0" cy="0"/>
        </a:xfrm>
      </p:grpSpPr>
      <p:sp>
        <p:nvSpPr>
          <p:cNvPr id="46" name="Google Shape;46;p4"/>
          <p:cNvSpPr txBox="1"/>
          <p:nvPr>
            <p:ph idx="1" type="body"/>
          </p:nvPr>
        </p:nvSpPr>
        <p:spPr>
          <a:xfrm>
            <a:off x="334425" y="1000850"/>
            <a:ext cx="11521200" cy="5380800"/>
          </a:xfrm>
          <a:prstGeom prst="rect">
            <a:avLst/>
          </a:prstGeom>
          <a:noFill/>
          <a:ln>
            <a:noFill/>
          </a:ln>
        </p:spPr>
        <p:txBody>
          <a:bodyPr anchorCtr="0" anchor="t" bIns="45700" lIns="91425" spcFirstLastPara="1" rIns="91425" wrap="square" tIns="45700">
            <a:noAutofit/>
          </a:bodyPr>
          <a:lstStyle>
            <a:lvl1pPr indent="-368300" lvl="0" marL="457200" rtl="0" algn="l">
              <a:lnSpc>
                <a:spcPct val="150000"/>
              </a:lnSpc>
              <a:spcBef>
                <a:spcPts val="360"/>
              </a:spcBef>
              <a:spcAft>
                <a:spcPts val="0"/>
              </a:spcAft>
              <a:buClr>
                <a:schemeClr val="dk1"/>
              </a:buClr>
              <a:buSzPts val="2200"/>
              <a:buFont typeface="Nunito"/>
              <a:buChar char="●"/>
              <a:defRPr sz="2200">
                <a:latin typeface="Nunito"/>
                <a:ea typeface="Nunito"/>
                <a:cs typeface="Nunito"/>
                <a:sym typeface="Nunito"/>
              </a:defRPr>
            </a:lvl1pPr>
            <a:lvl2pPr indent="-361950" lvl="1" marL="914400" rtl="0" algn="l">
              <a:lnSpc>
                <a:spcPct val="150000"/>
              </a:lnSpc>
              <a:spcBef>
                <a:spcPts val="360"/>
              </a:spcBef>
              <a:spcAft>
                <a:spcPts val="0"/>
              </a:spcAft>
              <a:buClr>
                <a:schemeClr val="dk1"/>
              </a:buClr>
              <a:buSzPts val="2100"/>
              <a:buFont typeface="Nunito"/>
              <a:buChar char="○"/>
              <a:defRPr sz="2100">
                <a:latin typeface="Nunito"/>
                <a:ea typeface="Nunito"/>
                <a:cs typeface="Nunito"/>
                <a:sym typeface="Nunito"/>
              </a:defRPr>
            </a:lvl2pPr>
            <a:lvl3pPr indent="-355600" lvl="2" marL="1371600" rtl="0" algn="l">
              <a:lnSpc>
                <a:spcPct val="150000"/>
              </a:lnSpc>
              <a:spcBef>
                <a:spcPts val="360"/>
              </a:spcBef>
              <a:spcAft>
                <a:spcPts val="0"/>
              </a:spcAft>
              <a:buClr>
                <a:schemeClr val="dk1"/>
              </a:buClr>
              <a:buSzPts val="2000"/>
              <a:buFont typeface="Nunito"/>
              <a:buChar char="■"/>
              <a:defRPr sz="2000">
                <a:latin typeface="Nunito"/>
                <a:ea typeface="Nunito"/>
                <a:cs typeface="Nunito"/>
                <a:sym typeface="Nunito"/>
              </a:defRPr>
            </a:lvl3pPr>
            <a:lvl4pPr indent="-342900" lvl="3" marL="1828800" rtl="0" algn="l">
              <a:lnSpc>
                <a:spcPct val="150000"/>
              </a:lnSpc>
              <a:spcBef>
                <a:spcPts val="360"/>
              </a:spcBef>
              <a:spcAft>
                <a:spcPts val="0"/>
              </a:spcAft>
              <a:buClr>
                <a:schemeClr val="dk1"/>
              </a:buClr>
              <a:buSzPts val="1800"/>
              <a:buFont typeface="Nunito"/>
              <a:buChar char="●"/>
              <a:defRPr>
                <a:latin typeface="Nunito"/>
                <a:ea typeface="Nunito"/>
                <a:cs typeface="Nunito"/>
                <a:sym typeface="Nunito"/>
              </a:defRPr>
            </a:lvl4pPr>
            <a:lvl5pPr indent="-336550" lvl="4" marL="2286000" rtl="0" algn="l">
              <a:lnSpc>
                <a:spcPct val="150000"/>
              </a:lnSpc>
              <a:spcBef>
                <a:spcPts val="360"/>
              </a:spcBef>
              <a:spcAft>
                <a:spcPts val="0"/>
              </a:spcAft>
              <a:buClr>
                <a:schemeClr val="dk1"/>
              </a:buClr>
              <a:buSzPts val="1700"/>
              <a:buFont typeface="Nunito"/>
              <a:buChar char="○"/>
              <a:defRPr sz="1300">
                <a:latin typeface="Nunito"/>
                <a:ea typeface="Nunito"/>
                <a:cs typeface="Nunito"/>
                <a:sym typeface="Nunito"/>
              </a:defRPr>
            </a:lvl5pPr>
            <a:lvl6pPr indent="-336550" lvl="5" marL="2743200" rtl="0" algn="l">
              <a:lnSpc>
                <a:spcPct val="150000"/>
              </a:lnSpc>
              <a:spcBef>
                <a:spcPts val="360"/>
              </a:spcBef>
              <a:spcAft>
                <a:spcPts val="0"/>
              </a:spcAft>
              <a:buClr>
                <a:schemeClr val="dk1"/>
              </a:buClr>
              <a:buSzPts val="1700"/>
              <a:buFont typeface="Nunito"/>
              <a:buChar char="■"/>
              <a:defRPr sz="1300">
                <a:latin typeface="Nunito"/>
                <a:ea typeface="Nunito"/>
                <a:cs typeface="Nunito"/>
                <a:sym typeface="Nunito"/>
              </a:defRPr>
            </a:lvl6pPr>
            <a:lvl7pPr indent="-336550" lvl="6" marL="3200400" rtl="0" algn="l">
              <a:lnSpc>
                <a:spcPct val="150000"/>
              </a:lnSpc>
              <a:spcBef>
                <a:spcPts val="360"/>
              </a:spcBef>
              <a:spcAft>
                <a:spcPts val="0"/>
              </a:spcAft>
              <a:buClr>
                <a:schemeClr val="dk1"/>
              </a:buClr>
              <a:buSzPts val="1700"/>
              <a:buFont typeface="Nunito"/>
              <a:buChar char="●"/>
              <a:defRPr sz="1300">
                <a:latin typeface="Nunito"/>
                <a:ea typeface="Nunito"/>
                <a:cs typeface="Nunito"/>
                <a:sym typeface="Nunito"/>
              </a:defRPr>
            </a:lvl7pPr>
            <a:lvl8pPr indent="-336550" lvl="7" marL="3657600" rtl="0" algn="l">
              <a:lnSpc>
                <a:spcPct val="150000"/>
              </a:lnSpc>
              <a:spcBef>
                <a:spcPts val="360"/>
              </a:spcBef>
              <a:spcAft>
                <a:spcPts val="0"/>
              </a:spcAft>
              <a:buClr>
                <a:schemeClr val="dk1"/>
              </a:buClr>
              <a:buSzPts val="1700"/>
              <a:buFont typeface="Nunito"/>
              <a:buChar char="○"/>
              <a:defRPr sz="1300">
                <a:latin typeface="Nunito"/>
                <a:ea typeface="Nunito"/>
                <a:cs typeface="Nunito"/>
                <a:sym typeface="Nunito"/>
              </a:defRPr>
            </a:lvl8pPr>
            <a:lvl9pPr indent="-336550" lvl="8" marL="4114800" rtl="0" algn="l">
              <a:lnSpc>
                <a:spcPct val="150000"/>
              </a:lnSpc>
              <a:spcBef>
                <a:spcPts val="360"/>
              </a:spcBef>
              <a:spcAft>
                <a:spcPts val="0"/>
              </a:spcAft>
              <a:buClr>
                <a:schemeClr val="dk1"/>
              </a:buClr>
              <a:buSzPts val="1700"/>
              <a:buFont typeface="Nunito"/>
              <a:buChar char="■"/>
              <a:defRPr sz="1300">
                <a:latin typeface="Nunito"/>
                <a:ea typeface="Nunito"/>
                <a:cs typeface="Nunito"/>
                <a:sym typeface="Nunito"/>
              </a:defRPr>
            </a:lvl9pPr>
          </a:lstStyle>
          <a:p/>
        </p:txBody>
      </p:sp>
      <p:sp>
        <p:nvSpPr>
          <p:cNvPr id="47" name="Google Shape;47;p4"/>
          <p:cNvSpPr/>
          <p:nvPr/>
        </p:nvSpPr>
        <p:spPr>
          <a:xfrm>
            <a:off x="328979" y="680120"/>
            <a:ext cx="1158600" cy="45600"/>
          </a:xfrm>
          <a:prstGeom prst="rect">
            <a:avLst/>
          </a:prstGeom>
          <a:solidFill>
            <a:srgbClr val="B90F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48" name="Google Shape;48;p4"/>
          <p:cNvSpPr/>
          <p:nvPr/>
        </p:nvSpPr>
        <p:spPr>
          <a:xfrm>
            <a:off x="623392" y="776687"/>
            <a:ext cx="11586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49" name="Google Shape;49;p4"/>
          <p:cNvSpPr txBox="1"/>
          <p:nvPr>
            <p:ph type="title"/>
          </p:nvPr>
        </p:nvSpPr>
        <p:spPr>
          <a:xfrm>
            <a:off x="336000" y="253274"/>
            <a:ext cx="9508200" cy="426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Clr>
                <a:srgbClr val="000000"/>
              </a:buClr>
              <a:buSzPts val="3200"/>
              <a:buNone/>
              <a:defRPr i="0" sz="3200" u="none" cap="none" strike="noStrike">
                <a:solidFill>
                  <a:schemeClr val="dk1"/>
                </a:solidFill>
              </a:defRPr>
            </a:lvl1pPr>
            <a:lvl2pPr lvl="1"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2pPr>
            <a:lvl3pPr lvl="2"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3pPr>
            <a:lvl4pPr lvl="3"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4pPr>
            <a:lvl5pPr lvl="4"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5pPr>
            <a:lvl6pPr lvl="5"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50" name="Google Shape;50;p4"/>
          <p:cNvSpPr txBox="1"/>
          <p:nvPr/>
        </p:nvSpPr>
        <p:spPr>
          <a:xfrm>
            <a:off x="11357851" y="6450071"/>
            <a:ext cx="491700" cy="212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de-DE" sz="800">
                <a:solidFill>
                  <a:srgbClr val="7F7F7F"/>
                </a:solidFill>
                <a:latin typeface="Roboto Mono"/>
                <a:ea typeface="Roboto Mono"/>
                <a:cs typeface="Roboto Mono"/>
                <a:sym typeface="Roboto Mono"/>
              </a:rPr>
              <a:t>‹#›</a:t>
            </a:fld>
            <a:endParaRPr sz="800">
              <a:solidFill>
                <a:srgbClr val="7F7F7F"/>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51" name="Shape 51"/>
        <p:cNvGrpSpPr/>
        <p:nvPr/>
      </p:nvGrpSpPr>
      <p:grpSpPr>
        <a:xfrm>
          <a:off x="0" y="0"/>
          <a:ext cx="0" cy="0"/>
          <a:chOff x="0" y="0"/>
          <a:chExt cx="0" cy="0"/>
        </a:xfrm>
      </p:grpSpPr>
      <p:sp>
        <p:nvSpPr>
          <p:cNvPr id="52" name="Google Shape;52;p5"/>
          <p:cNvSpPr/>
          <p:nvPr/>
        </p:nvSpPr>
        <p:spPr>
          <a:xfrm>
            <a:off x="328979" y="680120"/>
            <a:ext cx="1158600" cy="45600"/>
          </a:xfrm>
          <a:prstGeom prst="rect">
            <a:avLst/>
          </a:prstGeom>
          <a:solidFill>
            <a:srgbClr val="B90F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53" name="Google Shape;53;p5"/>
          <p:cNvSpPr/>
          <p:nvPr/>
        </p:nvSpPr>
        <p:spPr>
          <a:xfrm>
            <a:off x="623392" y="776687"/>
            <a:ext cx="11586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54" name="Google Shape;54;p5"/>
          <p:cNvSpPr txBox="1"/>
          <p:nvPr>
            <p:ph type="title"/>
          </p:nvPr>
        </p:nvSpPr>
        <p:spPr>
          <a:xfrm>
            <a:off x="336000" y="253274"/>
            <a:ext cx="9508200" cy="426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Clr>
                <a:srgbClr val="000000"/>
              </a:buClr>
              <a:buSzPts val="3200"/>
              <a:buNone/>
              <a:defRPr i="0" sz="3200" u="none" cap="none" strike="noStrike">
                <a:solidFill>
                  <a:schemeClr val="dk1"/>
                </a:solidFill>
              </a:defRPr>
            </a:lvl1pPr>
            <a:lvl2pPr lvl="1"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2pPr>
            <a:lvl3pPr lvl="2"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3pPr>
            <a:lvl4pPr lvl="3"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4pPr>
            <a:lvl5pPr lvl="4"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5pPr>
            <a:lvl6pPr lvl="5"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55" name="Google Shape;55;p5"/>
          <p:cNvSpPr txBox="1"/>
          <p:nvPr/>
        </p:nvSpPr>
        <p:spPr>
          <a:xfrm>
            <a:off x="11357851" y="6450071"/>
            <a:ext cx="491700" cy="212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de-DE" sz="800">
                <a:solidFill>
                  <a:srgbClr val="7F7F7F"/>
                </a:solidFill>
                <a:latin typeface="Roboto Mono"/>
                <a:ea typeface="Roboto Mono"/>
                <a:cs typeface="Roboto Mono"/>
                <a:sym typeface="Roboto Mono"/>
              </a:rPr>
              <a:t>‹#›</a:t>
            </a:fld>
            <a:endParaRPr sz="800">
              <a:solidFill>
                <a:srgbClr val="7F7F7F"/>
              </a:solidFill>
              <a:latin typeface="Roboto Mono"/>
              <a:ea typeface="Roboto Mono"/>
              <a:cs typeface="Roboto Mono"/>
              <a:sym typeface="Roboto Mon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56" name="Shape 56"/>
        <p:cNvGrpSpPr/>
        <p:nvPr/>
      </p:nvGrpSpPr>
      <p:grpSpPr>
        <a:xfrm>
          <a:off x="0" y="0"/>
          <a:ext cx="0" cy="0"/>
          <a:chOff x="0" y="0"/>
          <a:chExt cx="0" cy="0"/>
        </a:xfrm>
      </p:grpSpPr>
      <p:sp>
        <p:nvSpPr>
          <p:cNvPr id="57" name="Google Shape;57;p6"/>
          <p:cNvSpPr txBox="1"/>
          <p:nvPr>
            <p:ph idx="1" type="body"/>
          </p:nvPr>
        </p:nvSpPr>
        <p:spPr>
          <a:xfrm>
            <a:off x="334433" y="1135063"/>
            <a:ext cx="5658000" cy="4789500"/>
          </a:xfrm>
          <a:prstGeom prst="rect">
            <a:avLst/>
          </a:prstGeom>
          <a:noFill/>
          <a:ln>
            <a:noFill/>
          </a:ln>
        </p:spPr>
        <p:txBody>
          <a:bodyPr anchorCtr="0" anchor="t" bIns="45700" lIns="91425" spcFirstLastPara="1" rIns="91425" wrap="square" tIns="45700">
            <a:noAutofit/>
          </a:bodyPr>
          <a:lstStyle>
            <a:lvl1pPr indent="-368300" lvl="0" marL="457200" rtl="0" algn="l">
              <a:lnSpc>
                <a:spcPct val="150000"/>
              </a:lnSpc>
              <a:spcBef>
                <a:spcPts val="560"/>
              </a:spcBef>
              <a:spcAft>
                <a:spcPts val="0"/>
              </a:spcAft>
              <a:buClr>
                <a:schemeClr val="dk1"/>
              </a:buClr>
              <a:buSzPts val="2200"/>
              <a:buFont typeface="Nunito"/>
              <a:buChar char="●"/>
              <a:defRPr sz="2200">
                <a:latin typeface="Nunito"/>
                <a:ea typeface="Nunito"/>
                <a:cs typeface="Nunito"/>
                <a:sym typeface="Nunito"/>
              </a:defRPr>
            </a:lvl1pPr>
            <a:lvl2pPr indent="-342900" lvl="1" marL="914400" rtl="0" algn="l">
              <a:lnSpc>
                <a:spcPct val="150000"/>
              </a:lnSpc>
              <a:spcBef>
                <a:spcPts val="480"/>
              </a:spcBef>
              <a:spcAft>
                <a:spcPts val="0"/>
              </a:spcAft>
              <a:buClr>
                <a:schemeClr val="dk1"/>
              </a:buClr>
              <a:buSzPts val="1800"/>
              <a:buFont typeface="Nunito"/>
              <a:buChar char="○"/>
              <a:defRPr sz="1800">
                <a:latin typeface="Nunito"/>
                <a:ea typeface="Nunito"/>
                <a:cs typeface="Nunito"/>
                <a:sym typeface="Nunito"/>
              </a:defRPr>
            </a:lvl2pPr>
            <a:lvl3pPr indent="-317500" lvl="2" marL="1371600" rtl="0" algn="l">
              <a:lnSpc>
                <a:spcPct val="150000"/>
              </a:lnSpc>
              <a:spcBef>
                <a:spcPts val="400"/>
              </a:spcBef>
              <a:spcAft>
                <a:spcPts val="0"/>
              </a:spcAft>
              <a:buClr>
                <a:schemeClr val="dk1"/>
              </a:buClr>
              <a:buSzPts val="1400"/>
              <a:buFont typeface="Nunito"/>
              <a:buChar char="■"/>
              <a:defRPr>
                <a:latin typeface="Nunito"/>
                <a:ea typeface="Nunito"/>
                <a:cs typeface="Nunito"/>
                <a:sym typeface="Nunito"/>
              </a:defRPr>
            </a:lvl3pPr>
            <a:lvl4pPr indent="-304800" lvl="3" marL="18288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4pPr>
            <a:lvl5pPr indent="-304800" lvl="4" marL="22860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5pPr>
            <a:lvl6pPr indent="-304800" lvl="5" marL="27432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6pPr>
            <a:lvl7pPr indent="-304800" lvl="6" marL="32004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7pPr>
            <a:lvl8pPr indent="-304800" lvl="7" marL="36576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8pPr>
            <a:lvl9pPr indent="-304800" lvl="8" marL="41148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9pPr>
          </a:lstStyle>
          <a:p/>
        </p:txBody>
      </p:sp>
      <p:sp>
        <p:nvSpPr>
          <p:cNvPr id="58" name="Google Shape;58;p6"/>
          <p:cNvSpPr txBox="1"/>
          <p:nvPr>
            <p:ph idx="2" type="body"/>
          </p:nvPr>
        </p:nvSpPr>
        <p:spPr>
          <a:xfrm>
            <a:off x="6195484" y="1135063"/>
            <a:ext cx="5660100" cy="4789500"/>
          </a:xfrm>
          <a:prstGeom prst="rect">
            <a:avLst/>
          </a:prstGeom>
          <a:noFill/>
          <a:ln>
            <a:noFill/>
          </a:ln>
        </p:spPr>
        <p:txBody>
          <a:bodyPr anchorCtr="0" anchor="t" bIns="45700" lIns="91425" spcFirstLastPara="1" rIns="91425" wrap="square" tIns="45700">
            <a:noAutofit/>
          </a:bodyPr>
          <a:lstStyle>
            <a:lvl1pPr indent="-368300" lvl="0" marL="457200" rtl="0" algn="l">
              <a:lnSpc>
                <a:spcPct val="150000"/>
              </a:lnSpc>
              <a:spcBef>
                <a:spcPts val="560"/>
              </a:spcBef>
              <a:spcAft>
                <a:spcPts val="0"/>
              </a:spcAft>
              <a:buClr>
                <a:schemeClr val="dk1"/>
              </a:buClr>
              <a:buSzPts val="2200"/>
              <a:buFont typeface="Nunito"/>
              <a:buChar char="●"/>
              <a:defRPr sz="2200">
                <a:latin typeface="Nunito"/>
                <a:ea typeface="Nunito"/>
                <a:cs typeface="Nunito"/>
                <a:sym typeface="Nunito"/>
              </a:defRPr>
            </a:lvl1pPr>
            <a:lvl2pPr indent="-342900" lvl="1" marL="914400" rtl="0" algn="l">
              <a:lnSpc>
                <a:spcPct val="150000"/>
              </a:lnSpc>
              <a:spcBef>
                <a:spcPts val="480"/>
              </a:spcBef>
              <a:spcAft>
                <a:spcPts val="0"/>
              </a:spcAft>
              <a:buClr>
                <a:schemeClr val="dk1"/>
              </a:buClr>
              <a:buSzPts val="1800"/>
              <a:buFont typeface="Nunito"/>
              <a:buChar char="○"/>
              <a:defRPr sz="1800">
                <a:latin typeface="Nunito"/>
                <a:ea typeface="Nunito"/>
                <a:cs typeface="Nunito"/>
                <a:sym typeface="Nunito"/>
              </a:defRPr>
            </a:lvl2pPr>
            <a:lvl3pPr indent="-317500" lvl="2" marL="1371600" rtl="0" algn="l">
              <a:lnSpc>
                <a:spcPct val="150000"/>
              </a:lnSpc>
              <a:spcBef>
                <a:spcPts val="400"/>
              </a:spcBef>
              <a:spcAft>
                <a:spcPts val="0"/>
              </a:spcAft>
              <a:buClr>
                <a:schemeClr val="dk1"/>
              </a:buClr>
              <a:buSzPts val="1400"/>
              <a:buFont typeface="Nunito"/>
              <a:buChar char="■"/>
              <a:defRPr>
                <a:latin typeface="Nunito"/>
                <a:ea typeface="Nunito"/>
                <a:cs typeface="Nunito"/>
                <a:sym typeface="Nunito"/>
              </a:defRPr>
            </a:lvl3pPr>
            <a:lvl4pPr indent="-304800" lvl="3" marL="18288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4pPr>
            <a:lvl5pPr indent="-304800" lvl="4" marL="22860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5pPr>
            <a:lvl6pPr indent="-304800" lvl="5" marL="27432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6pPr>
            <a:lvl7pPr indent="-304800" lvl="6" marL="32004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7pPr>
            <a:lvl8pPr indent="-304800" lvl="7" marL="36576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8pPr>
            <a:lvl9pPr indent="-304800" lvl="8" marL="4114800" rtl="0" algn="l">
              <a:lnSpc>
                <a:spcPct val="150000"/>
              </a:lnSpc>
              <a:spcBef>
                <a:spcPts val="360"/>
              </a:spcBef>
              <a:spcAft>
                <a:spcPts val="0"/>
              </a:spcAft>
              <a:buClr>
                <a:schemeClr val="dk1"/>
              </a:buClr>
              <a:buSzPts val="1200"/>
              <a:buFont typeface="Nunito"/>
              <a:buChar char="■"/>
              <a:defRPr sz="1200">
                <a:latin typeface="Nunito"/>
                <a:ea typeface="Nunito"/>
                <a:cs typeface="Nunito"/>
                <a:sym typeface="Nunito"/>
              </a:defRPr>
            </a:lvl9pPr>
          </a:lstStyle>
          <a:p/>
        </p:txBody>
      </p:sp>
      <p:sp>
        <p:nvSpPr>
          <p:cNvPr id="59" name="Google Shape;59;p6"/>
          <p:cNvSpPr/>
          <p:nvPr/>
        </p:nvSpPr>
        <p:spPr>
          <a:xfrm>
            <a:off x="328979" y="680120"/>
            <a:ext cx="1158600" cy="45600"/>
          </a:xfrm>
          <a:prstGeom prst="rect">
            <a:avLst/>
          </a:prstGeom>
          <a:solidFill>
            <a:srgbClr val="B90F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60" name="Google Shape;60;p6"/>
          <p:cNvSpPr/>
          <p:nvPr/>
        </p:nvSpPr>
        <p:spPr>
          <a:xfrm>
            <a:off x="623392" y="776687"/>
            <a:ext cx="11586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61" name="Google Shape;61;p6"/>
          <p:cNvSpPr txBox="1"/>
          <p:nvPr>
            <p:ph type="title"/>
          </p:nvPr>
        </p:nvSpPr>
        <p:spPr>
          <a:xfrm>
            <a:off x="336000" y="253274"/>
            <a:ext cx="9508200" cy="4269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Clr>
                <a:srgbClr val="000000"/>
              </a:buClr>
              <a:buSzPts val="3200"/>
              <a:buNone/>
              <a:defRPr i="0" sz="3200" u="none" cap="none" strike="noStrike">
                <a:solidFill>
                  <a:schemeClr val="dk1"/>
                </a:solidFill>
              </a:defRPr>
            </a:lvl1pPr>
            <a:lvl2pPr lvl="1"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2pPr>
            <a:lvl3pPr lvl="2"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3pPr>
            <a:lvl4pPr lvl="3"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4pPr>
            <a:lvl5pPr lvl="4" marR="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5pPr>
            <a:lvl6pPr lvl="5"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62" name="Google Shape;62;p6"/>
          <p:cNvSpPr txBox="1"/>
          <p:nvPr/>
        </p:nvSpPr>
        <p:spPr>
          <a:xfrm>
            <a:off x="11357851" y="6450071"/>
            <a:ext cx="491700" cy="212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de-DE" sz="800">
                <a:solidFill>
                  <a:srgbClr val="7F7F7F"/>
                </a:solidFill>
                <a:latin typeface="Roboto Mono"/>
                <a:ea typeface="Roboto Mono"/>
                <a:cs typeface="Roboto Mono"/>
                <a:sym typeface="Roboto Mono"/>
              </a:rPr>
              <a:t>‹#›</a:t>
            </a:fld>
            <a:endParaRPr sz="800">
              <a:solidFill>
                <a:srgbClr val="7F7F7F"/>
              </a:solidFill>
              <a:latin typeface="Roboto Mono"/>
              <a:ea typeface="Roboto Mono"/>
              <a:cs typeface="Roboto Mono"/>
              <a:sym typeface="Roboto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7"/>
          <p:cNvSpPr txBox="1"/>
          <p:nvPr>
            <p:ph idx="1" type="body"/>
          </p:nvPr>
        </p:nvSpPr>
        <p:spPr>
          <a:xfrm>
            <a:off x="361300" y="1554733"/>
            <a:ext cx="11360700" cy="4555200"/>
          </a:xfrm>
          <a:prstGeom prst="rect">
            <a:avLst/>
          </a:prstGeom>
          <a:noFill/>
          <a:ln>
            <a:noFill/>
          </a:ln>
        </p:spPr>
        <p:txBody>
          <a:bodyPr anchorCtr="0" anchor="t" bIns="121900" lIns="121900" spcFirstLastPara="1" rIns="121900" wrap="square" tIns="121900">
            <a:noAutofit/>
          </a:bodyPr>
          <a:lstStyle>
            <a:lvl1pPr indent="-400050" lvl="0" marL="457200" rtl="0" algn="l">
              <a:lnSpc>
                <a:spcPct val="115000"/>
              </a:lnSpc>
              <a:spcBef>
                <a:spcPts val="0"/>
              </a:spcBef>
              <a:spcAft>
                <a:spcPts val="0"/>
              </a:spcAft>
              <a:buSzPts val="2700"/>
              <a:buChar char="●"/>
              <a:defRPr sz="2700">
                <a:solidFill>
                  <a:srgbClr val="000000"/>
                </a:solidFill>
              </a:defRPr>
            </a:lvl1pPr>
            <a:lvl2pPr indent="-361950" lvl="1" marL="914400" rtl="0" algn="l">
              <a:lnSpc>
                <a:spcPct val="115000"/>
              </a:lnSpc>
              <a:spcBef>
                <a:spcPts val="2100"/>
              </a:spcBef>
              <a:spcAft>
                <a:spcPts val="0"/>
              </a:spcAft>
              <a:buSzPts val="2100"/>
              <a:buChar char="○"/>
              <a:defRPr sz="2100">
                <a:solidFill>
                  <a:srgbClr val="000000"/>
                </a:solidFill>
              </a:defRPr>
            </a:lvl2pPr>
            <a:lvl3pPr indent="-349250" lvl="2" marL="1371600" rtl="0" algn="l">
              <a:lnSpc>
                <a:spcPct val="115000"/>
              </a:lnSpc>
              <a:spcBef>
                <a:spcPts val="2100"/>
              </a:spcBef>
              <a:spcAft>
                <a:spcPts val="0"/>
              </a:spcAft>
              <a:buSzPts val="1900"/>
              <a:buChar char="■"/>
              <a:defRPr sz="1900">
                <a:solidFill>
                  <a:srgbClr val="000000"/>
                </a:solidFill>
              </a:defRPr>
            </a:lvl3pPr>
            <a:lvl4pPr indent="-349250" lvl="3" marL="1828800" rtl="0" algn="l">
              <a:lnSpc>
                <a:spcPct val="115000"/>
              </a:lnSpc>
              <a:spcBef>
                <a:spcPts val="2100"/>
              </a:spcBef>
              <a:spcAft>
                <a:spcPts val="0"/>
              </a:spcAft>
              <a:buSzPts val="1900"/>
              <a:buChar char="●"/>
              <a:defRPr sz="1900">
                <a:solidFill>
                  <a:srgbClr val="000000"/>
                </a:solidFill>
              </a:defRPr>
            </a:lvl4pPr>
            <a:lvl5pPr indent="-349250" lvl="4" marL="2286000" rtl="0" algn="l">
              <a:lnSpc>
                <a:spcPct val="115000"/>
              </a:lnSpc>
              <a:spcBef>
                <a:spcPts val="2100"/>
              </a:spcBef>
              <a:spcAft>
                <a:spcPts val="0"/>
              </a:spcAft>
              <a:buSzPts val="1900"/>
              <a:buChar char="○"/>
              <a:defRPr sz="1900">
                <a:solidFill>
                  <a:srgbClr val="000000"/>
                </a:solidFill>
              </a:defRPr>
            </a:lvl5pPr>
            <a:lvl6pPr indent="-349250" lvl="5" marL="2743200" rtl="0" algn="l">
              <a:lnSpc>
                <a:spcPct val="115000"/>
              </a:lnSpc>
              <a:spcBef>
                <a:spcPts val="2100"/>
              </a:spcBef>
              <a:spcAft>
                <a:spcPts val="0"/>
              </a:spcAft>
              <a:buSzPts val="1900"/>
              <a:buChar char="■"/>
              <a:defRPr sz="1900">
                <a:solidFill>
                  <a:srgbClr val="000000"/>
                </a:solidFill>
              </a:defRPr>
            </a:lvl6pPr>
            <a:lvl7pPr indent="-349250" lvl="6" marL="3200400" rtl="0" algn="l">
              <a:lnSpc>
                <a:spcPct val="115000"/>
              </a:lnSpc>
              <a:spcBef>
                <a:spcPts val="2100"/>
              </a:spcBef>
              <a:spcAft>
                <a:spcPts val="0"/>
              </a:spcAft>
              <a:buSzPts val="1900"/>
              <a:buChar char="●"/>
              <a:defRPr sz="1900">
                <a:solidFill>
                  <a:srgbClr val="000000"/>
                </a:solidFill>
              </a:defRPr>
            </a:lvl7pPr>
            <a:lvl8pPr indent="-349250" lvl="7" marL="3657600" rtl="0" algn="l">
              <a:lnSpc>
                <a:spcPct val="115000"/>
              </a:lnSpc>
              <a:spcBef>
                <a:spcPts val="2100"/>
              </a:spcBef>
              <a:spcAft>
                <a:spcPts val="0"/>
              </a:spcAft>
              <a:buSzPts val="1900"/>
              <a:buChar char="○"/>
              <a:defRPr sz="1900">
                <a:solidFill>
                  <a:srgbClr val="000000"/>
                </a:solidFill>
              </a:defRPr>
            </a:lvl8pPr>
            <a:lvl9pPr indent="-349250" lvl="8" marL="4114800" rtl="0" algn="l">
              <a:lnSpc>
                <a:spcPct val="115000"/>
              </a:lnSpc>
              <a:spcBef>
                <a:spcPts val="2100"/>
              </a:spcBef>
              <a:spcAft>
                <a:spcPts val="2100"/>
              </a:spcAft>
              <a:buSzPts val="1900"/>
              <a:buChar char="■"/>
              <a:defRPr sz="1900">
                <a:solidFill>
                  <a:srgbClr val="000000"/>
                </a:solidFill>
              </a:defRPr>
            </a:lvl9pPr>
          </a:lstStyle>
          <a:p/>
        </p:txBody>
      </p:sp>
      <p:pic>
        <p:nvPicPr>
          <p:cNvPr descr="tud_logo" id="65" name="Google Shape;65;p7"/>
          <p:cNvPicPr preferRelativeResize="0"/>
          <p:nvPr/>
        </p:nvPicPr>
        <p:blipFill rotWithShape="1">
          <a:blip r:embed="rId2">
            <a:alphaModFix/>
          </a:blip>
          <a:srcRect b="0" l="0" r="5455" t="0"/>
          <a:stretch/>
        </p:blipFill>
        <p:spPr>
          <a:xfrm>
            <a:off x="10160652" y="317187"/>
            <a:ext cx="1532471" cy="649022"/>
          </a:xfrm>
          <a:prstGeom prst="rect">
            <a:avLst/>
          </a:prstGeom>
          <a:noFill/>
          <a:ln>
            <a:noFill/>
          </a:ln>
        </p:spPr>
      </p:pic>
      <p:sp>
        <p:nvSpPr>
          <p:cNvPr id="66" name="Google Shape;66;p7"/>
          <p:cNvSpPr txBox="1"/>
          <p:nvPr>
            <p:ph idx="12" type="sldNum"/>
          </p:nvPr>
        </p:nvSpPr>
        <p:spPr>
          <a:xfrm>
            <a:off x="6102624" y="6559601"/>
            <a:ext cx="731700" cy="2316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67" name="Google Shape;67;p7"/>
          <p:cNvSpPr/>
          <p:nvPr/>
        </p:nvSpPr>
        <p:spPr>
          <a:xfrm>
            <a:off x="307939" y="71321"/>
            <a:ext cx="11406000" cy="129900"/>
          </a:xfrm>
          <a:prstGeom prst="rect">
            <a:avLst/>
          </a:prstGeom>
          <a:solidFill>
            <a:srgbClr val="B90F22"/>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68" name="Google Shape;68;p7"/>
          <p:cNvSpPr/>
          <p:nvPr/>
        </p:nvSpPr>
        <p:spPr>
          <a:xfrm>
            <a:off x="310049" y="228855"/>
            <a:ext cx="11383200" cy="4800"/>
          </a:xfrm>
          <a:prstGeom prst="rect">
            <a:avLst/>
          </a:prstGeom>
          <a:solidFill>
            <a:srgbClr val="000000"/>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69" name="Google Shape;69;p7"/>
          <p:cNvSpPr txBox="1"/>
          <p:nvPr>
            <p:ph idx="11" type="ftr"/>
          </p:nvPr>
        </p:nvSpPr>
        <p:spPr>
          <a:xfrm>
            <a:off x="478367" y="6519953"/>
            <a:ext cx="9275100" cy="231600"/>
          </a:xfrm>
          <a:prstGeom prst="rect">
            <a:avLst/>
          </a:prstGeom>
          <a:noFill/>
          <a:ln>
            <a:noFill/>
          </a:ln>
        </p:spPr>
        <p:txBody>
          <a:bodyPr anchorCtr="0" anchor="t" bIns="60925" lIns="121900" spcFirstLastPara="1" rIns="121900" wrap="square" tIns="60925">
            <a:noAutofit/>
          </a:bodyPr>
          <a:lstStyle>
            <a:lvl1pPr lvl="0" rtl="0" algn="l">
              <a:lnSpc>
                <a:spcPct val="100000"/>
              </a:lnSpc>
              <a:spcBef>
                <a:spcPts val="0"/>
              </a:spcBef>
              <a:spcAft>
                <a:spcPts val="0"/>
              </a:spcAft>
              <a:buSzPts val="1900"/>
              <a:buNone/>
              <a:defRPr sz="1200"/>
            </a:lvl1pPr>
            <a:lvl2pPr lvl="1" rtl="0" algn="l">
              <a:lnSpc>
                <a:spcPct val="100000"/>
              </a:lnSpc>
              <a:spcBef>
                <a:spcPts val="0"/>
              </a:spcBef>
              <a:spcAft>
                <a:spcPts val="0"/>
              </a:spcAft>
              <a:buSzPts val="1900"/>
              <a:buNone/>
              <a:defRPr sz="1900"/>
            </a:lvl2pPr>
            <a:lvl3pPr lvl="2" rtl="0" algn="l">
              <a:lnSpc>
                <a:spcPct val="100000"/>
              </a:lnSpc>
              <a:spcBef>
                <a:spcPts val="0"/>
              </a:spcBef>
              <a:spcAft>
                <a:spcPts val="0"/>
              </a:spcAft>
              <a:buSzPts val="1900"/>
              <a:buNone/>
              <a:defRPr sz="1900"/>
            </a:lvl3pPr>
            <a:lvl4pPr lvl="3" rtl="0" algn="l">
              <a:lnSpc>
                <a:spcPct val="100000"/>
              </a:lnSpc>
              <a:spcBef>
                <a:spcPts val="0"/>
              </a:spcBef>
              <a:spcAft>
                <a:spcPts val="0"/>
              </a:spcAft>
              <a:buSzPts val="1900"/>
              <a:buNone/>
              <a:defRPr sz="1900"/>
            </a:lvl4pPr>
            <a:lvl5pPr lvl="4" rtl="0" algn="l">
              <a:lnSpc>
                <a:spcPct val="100000"/>
              </a:lnSpc>
              <a:spcBef>
                <a:spcPts val="0"/>
              </a:spcBef>
              <a:spcAft>
                <a:spcPts val="0"/>
              </a:spcAft>
              <a:buSzPts val="1900"/>
              <a:buNone/>
              <a:defRPr sz="1900"/>
            </a:lvl5pPr>
            <a:lvl6pPr lvl="5" rtl="0" algn="l">
              <a:lnSpc>
                <a:spcPct val="100000"/>
              </a:lnSpc>
              <a:spcBef>
                <a:spcPts val="0"/>
              </a:spcBef>
              <a:spcAft>
                <a:spcPts val="0"/>
              </a:spcAft>
              <a:buSzPts val="1900"/>
              <a:buNone/>
              <a:defRPr sz="1900"/>
            </a:lvl6pPr>
            <a:lvl7pPr lvl="6" rtl="0" algn="l">
              <a:lnSpc>
                <a:spcPct val="100000"/>
              </a:lnSpc>
              <a:spcBef>
                <a:spcPts val="0"/>
              </a:spcBef>
              <a:spcAft>
                <a:spcPts val="0"/>
              </a:spcAft>
              <a:buSzPts val="1900"/>
              <a:buNone/>
              <a:defRPr sz="1900"/>
            </a:lvl7pPr>
            <a:lvl8pPr lvl="7" rtl="0" algn="l">
              <a:lnSpc>
                <a:spcPct val="100000"/>
              </a:lnSpc>
              <a:spcBef>
                <a:spcPts val="0"/>
              </a:spcBef>
              <a:spcAft>
                <a:spcPts val="0"/>
              </a:spcAft>
              <a:buSzPts val="1900"/>
              <a:buNone/>
              <a:defRPr sz="1900"/>
            </a:lvl8pPr>
            <a:lvl9pPr lvl="8" rtl="0" algn="l">
              <a:lnSpc>
                <a:spcPct val="100000"/>
              </a:lnSpc>
              <a:spcBef>
                <a:spcPts val="0"/>
              </a:spcBef>
              <a:spcAft>
                <a:spcPts val="0"/>
              </a:spcAft>
              <a:buSzPts val="1900"/>
              <a:buNone/>
              <a:defRPr sz="1900"/>
            </a:lvl9pPr>
          </a:lstStyle>
          <a:p/>
        </p:txBody>
      </p:sp>
      <p:sp>
        <p:nvSpPr>
          <p:cNvPr id="70" name="Google Shape;70;p7"/>
          <p:cNvSpPr txBox="1"/>
          <p:nvPr>
            <p:ph type="title"/>
          </p:nvPr>
        </p:nvSpPr>
        <p:spPr>
          <a:xfrm>
            <a:off x="316067" y="195267"/>
            <a:ext cx="11360700" cy="7635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type="title">
  <p:cSld name="TITLE">
    <p:spTree>
      <p:nvGrpSpPr>
        <p:cNvPr id="71" name="Shape 71"/>
        <p:cNvGrpSpPr/>
        <p:nvPr/>
      </p:nvGrpSpPr>
      <p:grpSpPr>
        <a:xfrm>
          <a:off x="0" y="0"/>
          <a:ext cx="0" cy="0"/>
          <a:chOff x="0" y="0"/>
          <a:chExt cx="0" cy="0"/>
        </a:xfrm>
      </p:grpSpPr>
      <p:sp>
        <p:nvSpPr>
          <p:cNvPr id="72" name="Google Shape;72;p8"/>
          <p:cNvSpPr/>
          <p:nvPr/>
        </p:nvSpPr>
        <p:spPr>
          <a:xfrm>
            <a:off x="334433" y="378212"/>
            <a:ext cx="11523300" cy="2089200"/>
          </a:xfrm>
          <a:prstGeom prst="rect">
            <a:avLst/>
          </a:prstGeom>
          <a:solidFill>
            <a:srgbClr val="B90F2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 name="Google Shape;73;p8"/>
          <p:cNvSpPr/>
          <p:nvPr/>
        </p:nvSpPr>
        <p:spPr>
          <a:xfrm>
            <a:off x="334433" y="196851"/>
            <a:ext cx="11523300" cy="144300"/>
          </a:xfrm>
          <a:prstGeom prst="rect">
            <a:avLst/>
          </a:prstGeom>
          <a:solidFill>
            <a:srgbClr val="B90F22"/>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ud_logo" id="74" name="Google Shape;74;p8"/>
          <p:cNvPicPr preferRelativeResize="0"/>
          <p:nvPr/>
        </p:nvPicPr>
        <p:blipFill rotWithShape="1">
          <a:blip r:embed="rId2">
            <a:alphaModFix/>
          </a:blip>
          <a:srcRect b="0" l="0" r="5455" t="0"/>
          <a:stretch/>
        </p:blipFill>
        <p:spPr>
          <a:xfrm>
            <a:off x="9556747" y="509579"/>
            <a:ext cx="2249478" cy="952685"/>
          </a:xfrm>
          <a:prstGeom prst="rect">
            <a:avLst/>
          </a:prstGeom>
          <a:noFill/>
          <a:ln>
            <a:noFill/>
          </a:ln>
        </p:spPr>
      </p:pic>
      <p:sp>
        <p:nvSpPr>
          <p:cNvPr id="75" name="Google Shape;75;p8"/>
          <p:cNvSpPr/>
          <p:nvPr/>
        </p:nvSpPr>
        <p:spPr>
          <a:xfrm>
            <a:off x="334435" y="360364"/>
            <a:ext cx="11521200" cy="14400"/>
          </a:xfrm>
          <a:prstGeom prst="rect">
            <a:avLst/>
          </a:prstGeom>
          <a:solidFill>
            <a:srgbClr val="000000"/>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 name="Google Shape;76;p8"/>
          <p:cNvSpPr/>
          <p:nvPr/>
        </p:nvSpPr>
        <p:spPr>
          <a:xfrm>
            <a:off x="334435" y="2457449"/>
            <a:ext cx="11521200" cy="8100"/>
          </a:xfrm>
          <a:prstGeom prst="rect">
            <a:avLst/>
          </a:prstGeom>
          <a:solidFill>
            <a:srgbClr val="000000"/>
          </a:solid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 name="Google Shape;77;p8"/>
          <p:cNvSpPr txBox="1"/>
          <p:nvPr>
            <p:ph type="ctrTitle"/>
          </p:nvPr>
        </p:nvSpPr>
        <p:spPr>
          <a:xfrm>
            <a:off x="478368" y="539749"/>
            <a:ext cx="8978700" cy="5781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2800">
                <a:solidFill>
                  <a:schemeClr val="lt1"/>
                </a:solidFill>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78" name="Google Shape;78;p8"/>
          <p:cNvSpPr txBox="1"/>
          <p:nvPr>
            <p:ph idx="1" type="subTitle"/>
          </p:nvPr>
        </p:nvSpPr>
        <p:spPr>
          <a:xfrm>
            <a:off x="478368" y="1449388"/>
            <a:ext cx="8978700" cy="9444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2400"/>
              <a:buFont typeface="Noto Sans Symbols"/>
              <a:buNone/>
              <a:defRPr b="1" sz="1900">
                <a:solidFill>
                  <a:schemeClr val="lt1"/>
                </a:solidFill>
              </a:defRPr>
            </a:lvl1pPr>
            <a:lvl2pPr lvl="1" rtl="0" algn="l">
              <a:lnSpc>
                <a:spcPct val="115000"/>
              </a:lnSpc>
              <a:spcBef>
                <a:spcPts val="2100"/>
              </a:spcBef>
              <a:spcAft>
                <a:spcPts val="0"/>
              </a:spcAft>
              <a:buSzPts val="1900"/>
              <a:buChar char="○"/>
              <a:defRPr sz="1900"/>
            </a:lvl2pPr>
            <a:lvl3pPr lvl="2" rtl="0" algn="l">
              <a:lnSpc>
                <a:spcPct val="115000"/>
              </a:lnSpc>
              <a:spcBef>
                <a:spcPts val="2100"/>
              </a:spcBef>
              <a:spcAft>
                <a:spcPts val="0"/>
              </a:spcAft>
              <a:buSzPts val="1900"/>
              <a:buChar char="■"/>
              <a:defRPr sz="1900"/>
            </a:lvl3pPr>
            <a:lvl4pPr lvl="3" rtl="0" algn="l">
              <a:lnSpc>
                <a:spcPct val="115000"/>
              </a:lnSpc>
              <a:spcBef>
                <a:spcPts val="2100"/>
              </a:spcBef>
              <a:spcAft>
                <a:spcPts val="0"/>
              </a:spcAft>
              <a:buSzPts val="1900"/>
              <a:buChar char="●"/>
              <a:defRPr sz="1900"/>
            </a:lvl4pPr>
            <a:lvl5pPr lvl="4" rtl="0" algn="l">
              <a:lnSpc>
                <a:spcPct val="115000"/>
              </a:lnSpc>
              <a:spcBef>
                <a:spcPts val="2100"/>
              </a:spcBef>
              <a:spcAft>
                <a:spcPts val="0"/>
              </a:spcAft>
              <a:buSzPts val="1900"/>
              <a:buChar char="○"/>
              <a:defRPr sz="1900"/>
            </a:lvl5pPr>
            <a:lvl6pPr lvl="5" rtl="0" algn="l">
              <a:lnSpc>
                <a:spcPct val="115000"/>
              </a:lnSpc>
              <a:spcBef>
                <a:spcPts val="2100"/>
              </a:spcBef>
              <a:spcAft>
                <a:spcPts val="0"/>
              </a:spcAft>
              <a:buSzPts val="1900"/>
              <a:buChar char="■"/>
              <a:defRPr sz="1900"/>
            </a:lvl6pPr>
            <a:lvl7pPr lvl="6" rtl="0" algn="l">
              <a:lnSpc>
                <a:spcPct val="115000"/>
              </a:lnSpc>
              <a:spcBef>
                <a:spcPts val="2100"/>
              </a:spcBef>
              <a:spcAft>
                <a:spcPts val="0"/>
              </a:spcAft>
              <a:buSzPts val="1900"/>
              <a:buChar char="●"/>
              <a:defRPr sz="1900"/>
            </a:lvl7pPr>
            <a:lvl8pPr lvl="7" rtl="0" algn="l">
              <a:lnSpc>
                <a:spcPct val="115000"/>
              </a:lnSpc>
              <a:spcBef>
                <a:spcPts val="2100"/>
              </a:spcBef>
              <a:spcAft>
                <a:spcPts val="0"/>
              </a:spcAft>
              <a:buSzPts val="1900"/>
              <a:buChar char="○"/>
              <a:defRPr sz="1900"/>
            </a:lvl8pPr>
            <a:lvl9pPr lvl="8" rtl="0" algn="l">
              <a:lnSpc>
                <a:spcPct val="115000"/>
              </a:lnSpc>
              <a:spcBef>
                <a:spcPts val="2100"/>
              </a:spcBef>
              <a:spcAft>
                <a:spcPts val="2100"/>
              </a:spcAft>
              <a:buSzPts val="1900"/>
              <a:buChar char="■"/>
              <a:defRPr sz="19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Titel">
  <p:cSld name="Start Titel">
    <p:spTree>
      <p:nvGrpSpPr>
        <p:cNvPr id="96" name="Shape 96"/>
        <p:cNvGrpSpPr/>
        <p:nvPr/>
      </p:nvGrpSpPr>
      <p:grpSpPr>
        <a:xfrm>
          <a:off x="0" y="0"/>
          <a:ext cx="0" cy="0"/>
          <a:chOff x="0" y="0"/>
          <a:chExt cx="0" cy="0"/>
        </a:xfrm>
      </p:grpSpPr>
      <p:sp>
        <p:nvSpPr>
          <p:cNvPr id="97" name="Google Shape;97;p10"/>
          <p:cNvSpPr txBox="1"/>
          <p:nvPr>
            <p:ph idx="1" type="body"/>
          </p:nvPr>
        </p:nvSpPr>
        <p:spPr>
          <a:xfrm>
            <a:off x="2255838" y="3606800"/>
            <a:ext cx="7679700" cy="569400"/>
          </a:xfrm>
          <a:prstGeom prst="rect">
            <a:avLst/>
          </a:prstGeom>
          <a:noFill/>
          <a:ln>
            <a:noFill/>
          </a:ln>
        </p:spPr>
        <p:txBody>
          <a:bodyPr anchorCtr="0" anchor="t" bIns="0" lIns="0" spcFirstLastPara="1" rIns="0" wrap="square" tIns="0">
            <a:spAutoFit/>
          </a:bodyPr>
          <a:lstStyle>
            <a:lvl1pPr indent="-228600" lvl="0" marL="457200" marR="0" rtl="0" algn="ctr">
              <a:lnSpc>
                <a:spcPct val="100000"/>
              </a:lnSpc>
              <a:spcBef>
                <a:spcPts val="267"/>
              </a:spcBef>
              <a:spcAft>
                <a:spcPts val="0"/>
              </a:spcAft>
              <a:buClr>
                <a:srgbClr val="000000"/>
              </a:buClr>
              <a:buSzPts val="1400"/>
              <a:buFont typeface="Nunito"/>
              <a:buNone/>
              <a:defRPr i="0" sz="1600" u="none" cap="none" strike="noStrike">
                <a:solidFill>
                  <a:schemeClr val="dk1"/>
                </a:solidFill>
                <a:latin typeface="Nunito"/>
                <a:ea typeface="Nunito"/>
                <a:cs typeface="Nunito"/>
                <a:sym typeface="Nunito"/>
              </a:defRPr>
            </a:lvl1pPr>
            <a:lvl2pPr indent="-228600" lvl="1" marL="914400" marR="0" rtl="0" algn="ctr">
              <a:lnSpc>
                <a:spcPct val="100000"/>
              </a:lnSpc>
              <a:spcBef>
                <a:spcPts val="300"/>
              </a:spcBef>
              <a:spcAft>
                <a:spcPts val="0"/>
              </a:spcAft>
              <a:buClr>
                <a:srgbClr val="000000"/>
              </a:buClr>
              <a:buSzPts val="1400"/>
              <a:buFont typeface="Nunito"/>
              <a:buNone/>
              <a:defRPr i="0" sz="1600" u="none" cap="none" strike="noStrike">
                <a:solidFill>
                  <a:schemeClr val="dk1"/>
                </a:solidFill>
                <a:latin typeface="Nunito"/>
                <a:ea typeface="Nunito"/>
                <a:cs typeface="Nunito"/>
                <a:sym typeface="Nunito"/>
              </a:defRPr>
            </a:lvl2pPr>
            <a:lvl3pPr indent="-228600" lvl="2" marL="1371600" marR="0" rtl="0" algn="ctr">
              <a:lnSpc>
                <a:spcPct val="100000"/>
              </a:lnSpc>
              <a:spcBef>
                <a:spcPts val="300"/>
              </a:spcBef>
              <a:spcAft>
                <a:spcPts val="0"/>
              </a:spcAft>
              <a:buClr>
                <a:schemeClr val="dk1"/>
              </a:buClr>
              <a:buSzPts val="1867"/>
              <a:buFont typeface="Nunito"/>
              <a:buNone/>
              <a:defRPr i="0" sz="1867" u="none" cap="none" strike="noStrike">
                <a:solidFill>
                  <a:schemeClr val="dk1"/>
                </a:solidFill>
                <a:latin typeface="Nunito"/>
                <a:ea typeface="Nunito"/>
                <a:cs typeface="Nunito"/>
                <a:sym typeface="Nunito"/>
              </a:defRPr>
            </a:lvl3pPr>
            <a:lvl4pPr indent="-347154" lvl="3" marL="1828800" marR="0" rtl="0" algn="ctr">
              <a:lnSpc>
                <a:spcPct val="100000"/>
              </a:lnSpc>
              <a:spcBef>
                <a:spcPts val="300"/>
              </a:spcBef>
              <a:spcAft>
                <a:spcPts val="0"/>
              </a:spcAft>
              <a:buClr>
                <a:schemeClr val="dk1"/>
              </a:buClr>
              <a:buSzPts val="1867"/>
              <a:buFont typeface="Nunito"/>
              <a:buChar char="▪"/>
              <a:defRPr i="0" sz="1867" u="none" cap="none" strike="noStrike">
                <a:solidFill>
                  <a:schemeClr val="dk1"/>
                </a:solidFill>
                <a:latin typeface="Nunito"/>
                <a:ea typeface="Nunito"/>
                <a:cs typeface="Nunito"/>
                <a:sym typeface="Nunito"/>
              </a:defRPr>
            </a:lvl4pPr>
            <a:lvl5pPr indent="-347154" lvl="4" marL="2286000" marR="0" rtl="0" algn="ctr">
              <a:lnSpc>
                <a:spcPct val="100000"/>
              </a:lnSpc>
              <a:spcBef>
                <a:spcPts val="300"/>
              </a:spcBef>
              <a:spcAft>
                <a:spcPts val="0"/>
              </a:spcAft>
              <a:buClr>
                <a:schemeClr val="dk1"/>
              </a:buClr>
              <a:buSzPts val="1867"/>
              <a:buFont typeface="Nunito"/>
              <a:buChar char="▪"/>
              <a:defRPr i="0" sz="1867" u="none" cap="none" strike="noStrike">
                <a:solidFill>
                  <a:schemeClr val="dk1"/>
                </a:solidFill>
                <a:latin typeface="Nunito"/>
                <a:ea typeface="Nunito"/>
                <a:cs typeface="Nunito"/>
                <a:sym typeface="Nunito"/>
              </a:defRPr>
            </a:lvl5pPr>
            <a:lvl6pPr indent="-364045" lvl="5" marL="2743200" marR="0" rtl="0" algn="ctr">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6pPr>
            <a:lvl7pPr indent="-364045" lvl="6" marL="3200400" marR="0" rtl="0" algn="ctr">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7pPr>
            <a:lvl8pPr indent="-364045" lvl="7" marL="3657600" marR="0" rtl="0" algn="ctr">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8pPr>
            <a:lvl9pPr indent="-364045" lvl="8" marL="4114800" marR="0" rtl="0" algn="ctr">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9pPr>
          </a:lstStyle>
          <a:p/>
        </p:txBody>
      </p:sp>
      <p:sp>
        <p:nvSpPr>
          <p:cNvPr id="98" name="Google Shape;98;p10"/>
          <p:cNvSpPr txBox="1"/>
          <p:nvPr>
            <p:ph idx="2" type="body"/>
          </p:nvPr>
        </p:nvSpPr>
        <p:spPr>
          <a:xfrm>
            <a:off x="1271464" y="1516063"/>
            <a:ext cx="9721200" cy="20145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15000"/>
              </a:lnSpc>
              <a:spcBef>
                <a:spcPts val="267"/>
              </a:spcBef>
              <a:spcAft>
                <a:spcPts val="0"/>
              </a:spcAft>
              <a:buClr>
                <a:srgbClr val="000000"/>
              </a:buClr>
              <a:buSzPts val="1400"/>
              <a:buFont typeface="Nunito"/>
              <a:buNone/>
              <a:defRPr i="0" sz="4200" u="none" cap="none" strike="noStrike">
                <a:solidFill>
                  <a:schemeClr val="dk1"/>
                </a:solidFill>
                <a:latin typeface="Nunito"/>
                <a:ea typeface="Nunito"/>
                <a:cs typeface="Nunito"/>
                <a:sym typeface="Nunito"/>
              </a:defRPr>
            </a:lvl1pPr>
            <a:lvl2pPr indent="-228600" lvl="1" marL="914400" marR="0" rtl="0" algn="ctr">
              <a:lnSpc>
                <a:spcPct val="115000"/>
              </a:lnSpc>
              <a:spcBef>
                <a:spcPts val="300"/>
              </a:spcBef>
              <a:spcAft>
                <a:spcPts val="0"/>
              </a:spcAft>
              <a:buClr>
                <a:srgbClr val="000000"/>
              </a:buClr>
              <a:buSzPts val="1400"/>
              <a:buFont typeface="Nunito"/>
              <a:buNone/>
              <a:defRPr i="0" sz="2133" u="none" cap="none" strike="noStrike">
                <a:solidFill>
                  <a:schemeClr val="dk1"/>
                </a:solidFill>
                <a:latin typeface="Nunito"/>
                <a:ea typeface="Nunito"/>
                <a:cs typeface="Nunito"/>
                <a:sym typeface="Nunito"/>
              </a:defRPr>
            </a:lvl2pPr>
            <a:lvl3pPr indent="-228600" lvl="2" marL="1371600" marR="0" rtl="0" algn="ctr">
              <a:lnSpc>
                <a:spcPct val="115000"/>
              </a:lnSpc>
              <a:spcBef>
                <a:spcPts val="300"/>
              </a:spcBef>
              <a:spcAft>
                <a:spcPts val="0"/>
              </a:spcAft>
              <a:buClr>
                <a:schemeClr val="dk1"/>
              </a:buClr>
              <a:buSzPts val="1867"/>
              <a:buFont typeface="Nunito"/>
              <a:buNone/>
              <a:defRPr i="0" sz="1867" u="none" cap="none" strike="noStrike">
                <a:solidFill>
                  <a:schemeClr val="dk1"/>
                </a:solidFill>
                <a:latin typeface="Nunito"/>
                <a:ea typeface="Nunito"/>
                <a:cs typeface="Nunito"/>
                <a:sym typeface="Nunito"/>
              </a:defRPr>
            </a:lvl3pPr>
            <a:lvl4pPr indent="-330200" lvl="3" marL="1828800" marR="0" rtl="0" algn="ctr">
              <a:lnSpc>
                <a:spcPct val="115000"/>
              </a:lnSpc>
              <a:spcBef>
                <a:spcPts val="300"/>
              </a:spcBef>
              <a:spcAft>
                <a:spcPts val="0"/>
              </a:spcAft>
              <a:buClr>
                <a:schemeClr val="dk1"/>
              </a:buClr>
              <a:buSzPts val="1600"/>
              <a:buFont typeface="Nunito"/>
              <a:buChar char="▪"/>
              <a:defRPr i="0" sz="1600" u="none" cap="none" strike="noStrike">
                <a:solidFill>
                  <a:schemeClr val="dk1"/>
                </a:solidFill>
                <a:latin typeface="Nunito"/>
                <a:ea typeface="Nunito"/>
                <a:cs typeface="Nunito"/>
                <a:sym typeface="Nunito"/>
              </a:defRPr>
            </a:lvl4pPr>
            <a:lvl5pPr indent="-330200" lvl="4" marL="2286000" marR="0" rtl="0" algn="ctr">
              <a:lnSpc>
                <a:spcPct val="115000"/>
              </a:lnSpc>
              <a:spcBef>
                <a:spcPts val="300"/>
              </a:spcBef>
              <a:spcAft>
                <a:spcPts val="0"/>
              </a:spcAft>
              <a:buClr>
                <a:schemeClr val="dk1"/>
              </a:buClr>
              <a:buSzPts val="1600"/>
              <a:buFont typeface="Nunito"/>
              <a:buChar char="▪"/>
              <a:defRPr i="0" sz="1600" u="none" cap="none" strike="noStrike">
                <a:solidFill>
                  <a:schemeClr val="dk1"/>
                </a:solidFill>
                <a:latin typeface="Nunito"/>
                <a:ea typeface="Nunito"/>
                <a:cs typeface="Nunito"/>
                <a:sym typeface="Nunito"/>
              </a:defRPr>
            </a:lvl5pPr>
            <a:lvl6pPr indent="-364045" lvl="5" marL="2743200" marR="0" rtl="0" algn="ctr">
              <a:lnSpc>
                <a:spcPct val="115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6pPr>
            <a:lvl7pPr indent="-364045" lvl="6" marL="3200400" marR="0" rtl="0" algn="ctr">
              <a:lnSpc>
                <a:spcPct val="115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7pPr>
            <a:lvl8pPr indent="-364045" lvl="7" marL="3657600" marR="0" rtl="0" algn="ctr">
              <a:lnSpc>
                <a:spcPct val="115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8pPr>
            <a:lvl9pPr indent="-364045" lvl="8" marL="4114800" marR="0" rtl="0" algn="ctr">
              <a:lnSpc>
                <a:spcPct val="115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9pPr>
          </a:lstStyle>
          <a:p/>
        </p:txBody>
      </p:sp>
      <p:sp>
        <p:nvSpPr>
          <p:cNvPr id="99" name="Google Shape;99;p10"/>
          <p:cNvSpPr txBox="1"/>
          <p:nvPr>
            <p:ph type="title"/>
          </p:nvPr>
        </p:nvSpPr>
        <p:spPr>
          <a:xfrm>
            <a:off x="2639616" y="238800"/>
            <a:ext cx="6792300" cy="144000"/>
          </a:xfrm>
          <a:prstGeom prst="rect">
            <a:avLst/>
          </a:prstGeom>
          <a:noFill/>
          <a:ln>
            <a:noFill/>
          </a:ln>
        </p:spPr>
        <p:txBody>
          <a:bodyPr anchorCtr="0" anchor="t" bIns="0" lIns="0" spcFirstLastPara="1" rIns="0" wrap="square" tIns="0">
            <a:noAutofit/>
          </a:bodyPr>
          <a:lstStyle>
            <a:lvl1pPr lvl="0" rtl="0" algn="ctr">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grpSp>
        <p:nvGrpSpPr>
          <p:cNvPr id="100" name="Google Shape;100;p10"/>
          <p:cNvGrpSpPr/>
          <p:nvPr/>
        </p:nvGrpSpPr>
        <p:grpSpPr>
          <a:xfrm>
            <a:off x="277431" y="-52588"/>
            <a:ext cx="2247903" cy="910165"/>
            <a:chOff x="9933094" y="1471302"/>
            <a:chExt cx="2247903" cy="910165"/>
          </a:xfrm>
        </p:grpSpPr>
        <p:sp>
          <p:nvSpPr>
            <p:cNvPr id="101" name="Google Shape;101;p10"/>
            <p:cNvSpPr/>
            <p:nvPr/>
          </p:nvSpPr>
          <p:spPr>
            <a:xfrm>
              <a:off x="9933094" y="1471302"/>
              <a:ext cx="2247903" cy="910165"/>
            </a:xfrm>
            <a:custGeom>
              <a:rect b="b" l="l" r="r" t="t"/>
              <a:pathLst>
                <a:path extrusionOk="0" h="831" w="2079">
                  <a:moveTo>
                    <a:pt x="0" y="0"/>
                  </a:moveTo>
                  <a:lnTo>
                    <a:pt x="0" y="0"/>
                  </a:lnTo>
                  <a:lnTo>
                    <a:pt x="2079" y="0"/>
                  </a:lnTo>
                  <a:lnTo>
                    <a:pt x="2079" y="831"/>
                  </a:lnTo>
                  <a:lnTo>
                    <a:pt x="0" y="831"/>
                  </a:lnTo>
                  <a:lnTo>
                    <a:pt x="0" y="0"/>
                  </a:lnTo>
                  <a:close/>
                </a:path>
              </a:pathLst>
            </a:custGeom>
            <a:solidFill>
              <a:srgbClr val="FEFE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pic>
          <p:nvPicPr>
            <p:cNvPr id="102" name="Google Shape;102;p10"/>
            <p:cNvPicPr preferRelativeResize="0"/>
            <p:nvPr/>
          </p:nvPicPr>
          <p:blipFill rotWithShape="1">
            <a:blip r:embed="rId2">
              <a:alphaModFix/>
            </a:blip>
            <a:srcRect b="0" l="0" r="0" t="0"/>
            <a:stretch/>
          </p:blipFill>
          <p:spPr>
            <a:xfrm>
              <a:off x="10128404" y="1557017"/>
              <a:ext cx="1631732" cy="751619"/>
            </a:xfrm>
            <a:prstGeom prst="rect">
              <a:avLst/>
            </a:prstGeom>
            <a:noFill/>
            <a:ln>
              <a:noFill/>
            </a:ln>
          </p:spPr>
        </p:pic>
      </p:grpSp>
      <p:sp>
        <p:nvSpPr>
          <p:cNvPr id="103" name="Google Shape;103;p10"/>
          <p:cNvSpPr txBox="1"/>
          <p:nvPr/>
        </p:nvSpPr>
        <p:spPr>
          <a:xfrm>
            <a:off x="11357851" y="6450071"/>
            <a:ext cx="491700" cy="212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de-DE" sz="800">
                <a:solidFill>
                  <a:srgbClr val="7F7F7F"/>
                </a:solidFill>
                <a:latin typeface="Roboto Mono"/>
                <a:ea typeface="Roboto Mono"/>
                <a:cs typeface="Roboto Mono"/>
                <a:sym typeface="Roboto Mono"/>
              </a:rPr>
              <a:t>‹#›</a:t>
            </a:fld>
            <a:endParaRPr sz="800">
              <a:solidFill>
                <a:srgbClr val="7F7F7F"/>
              </a:solidFill>
              <a:latin typeface="Roboto Mono"/>
              <a:ea typeface="Roboto Mono"/>
              <a:cs typeface="Roboto Mono"/>
              <a:sym typeface="Roboto Mono"/>
            </a:endParaRPr>
          </a:p>
        </p:txBody>
      </p:sp>
    </p:spTree>
  </p:cSld>
  <p:clrMapOvr>
    <a:masterClrMapping/>
  </p:clrMapOvr>
  <p:extLst>
    <p:ext uri="{DCECCB84-F9BA-43D5-87BE-67443E8EF086}">
      <p15:sldGuideLst>
        <p15:guide id="1" orient="horz" pos="54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pitel-Trenner">
  <p:cSld name="Kapitel-Trenner">
    <p:spTree>
      <p:nvGrpSpPr>
        <p:cNvPr id="104" name="Shape 104"/>
        <p:cNvGrpSpPr/>
        <p:nvPr/>
      </p:nvGrpSpPr>
      <p:grpSpPr>
        <a:xfrm>
          <a:off x="0" y="0"/>
          <a:ext cx="0" cy="0"/>
          <a:chOff x="0" y="0"/>
          <a:chExt cx="0" cy="0"/>
        </a:xfrm>
      </p:grpSpPr>
      <p:sp>
        <p:nvSpPr>
          <p:cNvPr id="105" name="Google Shape;105;p11"/>
          <p:cNvSpPr txBox="1"/>
          <p:nvPr>
            <p:ph idx="1" type="body"/>
          </p:nvPr>
        </p:nvSpPr>
        <p:spPr>
          <a:xfrm>
            <a:off x="340981" y="3658311"/>
            <a:ext cx="9594600" cy="1152300"/>
          </a:xfrm>
          <a:prstGeom prst="rect">
            <a:avLst/>
          </a:prstGeom>
          <a:noFill/>
          <a:ln>
            <a:noFill/>
          </a:ln>
        </p:spPr>
        <p:txBody>
          <a:bodyPr anchorCtr="0" anchor="t" bIns="0" lIns="0" spcFirstLastPara="1" rIns="0" wrap="square" tIns="0">
            <a:noAutofit/>
          </a:bodyPr>
          <a:lstStyle>
            <a:lvl1pPr indent="-228600" lvl="0" marL="457200" marR="0" rtl="0" algn="l">
              <a:lnSpc>
                <a:spcPct val="80000"/>
              </a:lnSpc>
              <a:spcBef>
                <a:spcPts val="267"/>
              </a:spcBef>
              <a:spcAft>
                <a:spcPts val="0"/>
              </a:spcAft>
              <a:buClr>
                <a:srgbClr val="000000"/>
              </a:buClr>
              <a:buSzPts val="1400"/>
              <a:buFont typeface="Nunito"/>
              <a:buNone/>
              <a:defRPr b="1" i="0" sz="4200" u="none" cap="none" strike="noStrike">
                <a:solidFill>
                  <a:schemeClr val="dk1"/>
                </a:solidFill>
                <a:latin typeface="Nunito"/>
                <a:ea typeface="Nunito"/>
                <a:cs typeface="Nunito"/>
                <a:sym typeface="Nunito"/>
              </a:defRPr>
            </a:lvl1pPr>
            <a:lvl2pPr indent="-228600" lvl="1" marL="914400" marR="0" rtl="0" algn="l">
              <a:lnSpc>
                <a:spcPct val="100000"/>
              </a:lnSpc>
              <a:spcBef>
                <a:spcPts val="300"/>
              </a:spcBef>
              <a:spcAft>
                <a:spcPts val="0"/>
              </a:spcAft>
              <a:buClr>
                <a:srgbClr val="000000"/>
              </a:buClr>
              <a:buSzPts val="1400"/>
              <a:buFont typeface="Nunito"/>
              <a:buNone/>
              <a:defRPr i="0" sz="2133" u="none" cap="none" strike="noStrike">
                <a:solidFill>
                  <a:schemeClr val="dk1"/>
                </a:solidFill>
                <a:latin typeface="Nunito"/>
                <a:ea typeface="Nunito"/>
                <a:cs typeface="Nunito"/>
                <a:sym typeface="Nunito"/>
              </a:defRPr>
            </a:lvl2pPr>
            <a:lvl3pPr indent="-228600" lvl="2" marL="1371600" marR="0" rtl="0" algn="l">
              <a:lnSpc>
                <a:spcPct val="100000"/>
              </a:lnSpc>
              <a:spcBef>
                <a:spcPts val="300"/>
              </a:spcBef>
              <a:spcAft>
                <a:spcPts val="0"/>
              </a:spcAft>
              <a:buClr>
                <a:schemeClr val="dk1"/>
              </a:buClr>
              <a:buSzPts val="1867"/>
              <a:buFont typeface="Nunito"/>
              <a:buNone/>
              <a:defRPr i="0" sz="1867" u="none" cap="none" strike="noStrike">
                <a:solidFill>
                  <a:schemeClr val="dk1"/>
                </a:solidFill>
                <a:latin typeface="Nunito"/>
                <a:ea typeface="Nunito"/>
                <a:cs typeface="Nunito"/>
                <a:sym typeface="Nunito"/>
              </a:defRPr>
            </a:lvl3pPr>
            <a:lvl4pPr indent="-330200" lvl="3" marL="1828800" marR="0" rtl="0" algn="l">
              <a:lnSpc>
                <a:spcPct val="100000"/>
              </a:lnSpc>
              <a:spcBef>
                <a:spcPts val="300"/>
              </a:spcBef>
              <a:spcAft>
                <a:spcPts val="0"/>
              </a:spcAft>
              <a:buClr>
                <a:schemeClr val="dk1"/>
              </a:buClr>
              <a:buSzPts val="1600"/>
              <a:buFont typeface="Nunito"/>
              <a:buChar char="▪"/>
              <a:defRPr i="0" sz="1600" u="none" cap="none" strike="noStrike">
                <a:solidFill>
                  <a:schemeClr val="dk1"/>
                </a:solidFill>
                <a:latin typeface="Nunito"/>
                <a:ea typeface="Nunito"/>
                <a:cs typeface="Nunito"/>
                <a:sym typeface="Nunito"/>
              </a:defRPr>
            </a:lvl4pPr>
            <a:lvl5pPr indent="-330200" lvl="4" marL="2286000" marR="0" rtl="0" algn="l">
              <a:lnSpc>
                <a:spcPct val="100000"/>
              </a:lnSpc>
              <a:spcBef>
                <a:spcPts val="300"/>
              </a:spcBef>
              <a:spcAft>
                <a:spcPts val="0"/>
              </a:spcAft>
              <a:buClr>
                <a:schemeClr val="dk1"/>
              </a:buClr>
              <a:buSzPts val="1600"/>
              <a:buFont typeface="Nunito"/>
              <a:buChar char="▪"/>
              <a:defRPr i="0" sz="1600" u="none" cap="none" strike="noStrike">
                <a:solidFill>
                  <a:schemeClr val="dk1"/>
                </a:solidFill>
                <a:latin typeface="Nunito"/>
                <a:ea typeface="Nunito"/>
                <a:cs typeface="Nunito"/>
                <a:sym typeface="Nunito"/>
              </a:defRPr>
            </a:lvl5pPr>
            <a:lvl6pPr indent="-364045" lvl="5" marL="2743200" marR="0" rtl="0" algn="l">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6pPr>
            <a:lvl7pPr indent="-364045" lvl="6" marL="3200400" marR="0" rtl="0" algn="l">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7pPr>
            <a:lvl8pPr indent="-364045" lvl="7" marL="3657600" marR="0" rtl="0" algn="l">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8pPr>
            <a:lvl9pPr indent="-364045" lvl="8" marL="4114800" marR="0" rtl="0" algn="l">
              <a:lnSpc>
                <a:spcPct val="100000"/>
              </a:lnSpc>
              <a:spcBef>
                <a:spcPts val="427"/>
              </a:spcBef>
              <a:spcAft>
                <a:spcPts val="0"/>
              </a:spcAft>
              <a:buClr>
                <a:schemeClr val="dk1"/>
              </a:buClr>
              <a:buSzPts val="2133"/>
              <a:buFont typeface="Nunito"/>
              <a:buChar char="▪"/>
              <a:defRPr i="0" sz="2133" u="none" cap="none" strike="noStrike">
                <a:solidFill>
                  <a:schemeClr val="dk1"/>
                </a:solidFill>
                <a:latin typeface="Nunito"/>
                <a:ea typeface="Nunito"/>
                <a:cs typeface="Nunito"/>
                <a:sym typeface="Nunito"/>
              </a:defRPr>
            </a:lvl9pPr>
          </a:lstStyle>
          <a:p/>
        </p:txBody>
      </p:sp>
      <p:sp>
        <p:nvSpPr>
          <p:cNvPr id="106" name="Google Shape;106;p11"/>
          <p:cNvSpPr txBox="1"/>
          <p:nvPr>
            <p:ph type="title"/>
          </p:nvPr>
        </p:nvSpPr>
        <p:spPr>
          <a:xfrm>
            <a:off x="384800" y="2872450"/>
            <a:ext cx="9599700" cy="501300"/>
          </a:xfrm>
          <a:prstGeom prst="rect">
            <a:avLst/>
          </a:prstGeom>
          <a:noFill/>
          <a:ln>
            <a:noFill/>
          </a:ln>
        </p:spPr>
        <p:txBody>
          <a:bodyPr anchorCtr="0" anchor="b" bIns="0" lIns="0" spcFirstLastPara="1" rIns="0" wrap="square" tIns="0">
            <a:noAutofit/>
          </a:bodyPr>
          <a:lstStyle>
            <a:lvl1pPr lvl="0" rtl="0" algn="l">
              <a:lnSpc>
                <a:spcPct val="80000"/>
              </a:lnSpc>
              <a:spcBef>
                <a:spcPts val="0"/>
              </a:spcBef>
              <a:spcAft>
                <a:spcPts val="0"/>
              </a:spcAft>
              <a:buSzPts val="1400"/>
              <a:buNone/>
              <a:defRPr/>
            </a:lvl1pPr>
            <a:lvl2pPr lvl="1" rtl="0" algn="l">
              <a:lnSpc>
                <a:spcPct val="80000"/>
              </a:lnSpc>
              <a:spcBef>
                <a:spcPts val="0"/>
              </a:spcBef>
              <a:spcAft>
                <a:spcPts val="0"/>
              </a:spcAft>
              <a:buSzPts val="1400"/>
              <a:buNone/>
              <a:defRPr/>
            </a:lvl2pPr>
            <a:lvl3pPr lvl="2" rtl="0" algn="l">
              <a:lnSpc>
                <a:spcPct val="80000"/>
              </a:lnSpc>
              <a:spcBef>
                <a:spcPts val="0"/>
              </a:spcBef>
              <a:spcAft>
                <a:spcPts val="0"/>
              </a:spcAft>
              <a:buSzPts val="1400"/>
              <a:buNone/>
              <a:defRPr/>
            </a:lvl3pPr>
            <a:lvl4pPr lvl="3" rtl="0" algn="l">
              <a:lnSpc>
                <a:spcPct val="80000"/>
              </a:lnSpc>
              <a:spcBef>
                <a:spcPts val="0"/>
              </a:spcBef>
              <a:spcAft>
                <a:spcPts val="0"/>
              </a:spcAft>
              <a:buSzPts val="1400"/>
              <a:buNone/>
              <a:defRPr/>
            </a:lvl4pPr>
            <a:lvl5pPr lvl="4" rtl="0" algn="l">
              <a:lnSpc>
                <a:spcPct val="8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7" name="Google Shape;107;p11"/>
          <p:cNvSpPr/>
          <p:nvPr/>
        </p:nvSpPr>
        <p:spPr>
          <a:xfrm>
            <a:off x="384799" y="3399093"/>
            <a:ext cx="1158600" cy="45600"/>
          </a:xfrm>
          <a:prstGeom prst="rect">
            <a:avLst/>
          </a:prstGeom>
          <a:solidFill>
            <a:srgbClr val="B90F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108" name="Google Shape;108;p11"/>
          <p:cNvSpPr/>
          <p:nvPr/>
        </p:nvSpPr>
        <p:spPr>
          <a:xfrm>
            <a:off x="679212" y="3495660"/>
            <a:ext cx="1158600" cy="456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109" name="Google Shape;109;p11"/>
          <p:cNvSpPr txBox="1"/>
          <p:nvPr/>
        </p:nvSpPr>
        <p:spPr>
          <a:xfrm>
            <a:off x="11357851" y="6450071"/>
            <a:ext cx="491700" cy="212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de-DE" sz="800">
                <a:solidFill>
                  <a:srgbClr val="7F7F7F"/>
                </a:solidFill>
                <a:latin typeface="Roboto Mono"/>
                <a:ea typeface="Roboto Mono"/>
                <a:cs typeface="Roboto Mono"/>
                <a:sym typeface="Roboto Mono"/>
              </a:rPr>
              <a:t>‹#›</a:t>
            </a:fld>
            <a:endParaRPr sz="800">
              <a:solidFill>
                <a:srgbClr val="7F7F7F"/>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 name="Shape 15"/>
        <p:cNvGrpSpPr/>
        <p:nvPr/>
      </p:nvGrpSpPr>
      <p:grpSpPr>
        <a:xfrm>
          <a:off x="0" y="0"/>
          <a:ext cx="0" cy="0"/>
          <a:chOff x="0" y="0"/>
          <a:chExt cx="0" cy="0"/>
        </a:xfrm>
      </p:grpSpPr>
      <p:sp>
        <p:nvSpPr>
          <p:cNvPr id="16" name="Google Shape;16;p1"/>
          <p:cNvSpPr txBox="1"/>
          <p:nvPr>
            <p:ph idx="12" type="sldNum"/>
          </p:nvPr>
        </p:nvSpPr>
        <p:spPr>
          <a:xfrm>
            <a:off x="11357851" y="6450071"/>
            <a:ext cx="491700" cy="212100"/>
          </a:xfrm>
          <a:prstGeom prst="rect">
            <a:avLst/>
          </a:prstGeom>
          <a:noFill/>
          <a:ln>
            <a:noFill/>
          </a:ln>
        </p:spPr>
        <p:txBody>
          <a:bodyPr anchorCtr="0" anchor="ctr" bIns="45700" lIns="91425" spcFirstLastPara="1" rIns="0" wrap="square" tIns="45700">
            <a:noAutofit/>
          </a:bodyPr>
          <a:lstStyle>
            <a:lvl1pPr indent="0" lvl="0"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1pPr>
            <a:lvl2pPr indent="0" lvl="1"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2pPr>
            <a:lvl3pPr indent="0" lvl="2"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3pPr>
            <a:lvl4pPr indent="0" lvl="3"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4pPr>
            <a:lvl5pPr indent="0" lvl="4"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5pPr>
            <a:lvl6pPr indent="0" lvl="5"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6pPr>
            <a:lvl7pPr indent="0" lvl="6"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7pPr>
            <a:lvl8pPr indent="0" lvl="7"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8pPr>
            <a:lvl9pPr indent="0" lvl="8"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de-DE"/>
              <a:t>‹#›</a:t>
            </a:fld>
            <a:endParaRPr/>
          </a:p>
        </p:txBody>
      </p:sp>
      <p:sp>
        <p:nvSpPr>
          <p:cNvPr id="17" name="Google Shape;17;p1"/>
          <p:cNvSpPr txBox="1"/>
          <p:nvPr>
            <p:ph type="title"/>
          </p:nvPr>
        </p:nvSpPr>
        <p:spPr>
          <a:xfrm>
            <a:off x="336000" y="253272"/>
            <a:ext cx="9508200" cy="587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3200"/>
              <a:buFont typeface="Nunito"/>
              <a:buNone/>
              <a:defRPr b="1" i="0" sz="3200" u="none" cap="none" strike="noStrike">
                <a:solidFill>
                  <a:schemeClr val="dk1"/>
                </a:solidFill>
                <a:latin typeface="Nunito"/>
                <a:ea typeface="Nunito"/>
                <a:cs typeface="Nunito"/>
                <a:sym typeface="Nunito"/>
              </a:defRPr>
            </a:lvl1pPr>
            <a:lvl2pPr lvl="1"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2pPr>
            <a:lvl3pPr lvl="2"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3pPr>
            <a:lvl4pPr lvl="3"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4pPr>
            <a:lvl5pPr lvl="4"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5pPr>
            <a:lvl6pPr lvl="5"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9pPr>
          </a:lstStyle>
          <a:p/>
        </p:txBody>
      </p:sp>
      <p:grpSp>
        <p:nvGrpSpPr>
          <p:cNvPr id="18" name="Google Shape;18;p1"/>
          <p:cNvGrpSpPr/>
          <p:nvPr/>
        </p:nvGrpSpPr>
        <p:grpSpPr>
          <a:xfrm>
            <a:off x="9936181" y="31740"/>
            <a:ext cx="2272757" cy="910143"/>
            <a:chOff x="7454900" y="306388"/>
            <a:chExt cx="1704610" cy="682624"/>
          </a:xfrm>
        </p:grpSpPr>
        <p:sp>
          <p:nvSpPr>
            <p:cNvPr id="19" name="Google Shape;19;p1"/>
            <p:cNvSpPr/>
            <p:nvPr/>
          </p:nvSpPr>
          <p:spPr>
            <a:xfrm>
              <a:off x="7454900" y="309563"/>
              <a:ext cx="1689100" cy="677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0" name="Google Shape;20;p1"/>
            <p:cNvSpPr/>
            <p:nvPr/>
          </p:nvSpPr>
          <p:spPr>
            <a:xfrm>
              <a:off x="7473585" y="306388"/>
              <a:ext cx="1685925" cy="682624"/>
            </a:xfrm>
            <a:custGeom>
              <a:rect b="b" l="l" r="r" t="t"/>
              <a:pathLst>
                <a:path extrusionOk="0" h="831" w="2079">
                  <a:moveTo>
                    <a:pt x="0" y="0"/>
                  </a:moveTo>
                  <a:lnTo>
                    <a:pt x="0" y="0"/>
                  </a:lnTo>
                  <a:lnTo>
                    <a:pt x="2079" y="0"/>
                  </a:lnTo>
                  <a:lnTo>
                    <a:pt x="2079" y="831"/>
                  </a:lnTo>
                  <a:lnTo>
                    <a:pt x="0" y="831"/>
                  </a:lnTo>
                  <a:lnTo>
                    <a:pt x="0" y="0"/>
                  </a:lnTo>
                  <a:close/>
                </a:path>
              </a:pathLst>
            </a:custGeom>
            <a:solidFill>
              <a:srgbClr val="FEFE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1" name="Google Shape;21;p1"/>
            <p:cNvSpPr/>
            <p:nvPr/>
          </p:nvSpPr>
          <p:spPr>
            <a:xfrm>
              <a:off x="7499350" y="325438"/>
              <a:ext cx="525463" cy="576262"/>
            </a:xfrm>
            <a:custGeom>
              <a:rect b="b" l="l" r="r" t="t"/>
              <a:pathLst>
                <a:path extrusionOk="0" h="701" w="647">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2" name="Google Shape;22;p1"/>
            <p:cNvSpPr/>
            <p:nvPr/>
          </p:nvSpPr>
          <p:spPr>
            <a:xfrm>
              <a:off x="7499350" y="325438"/>
              <a:ext cx="525463" cy="576262"/>
            </a:xfrm>
            <a:custGeom>
              <a:rect b="b" l="l" r="r" t="t"/>
              <a:pathLst>
                <a:path extrusionOk="0" h="701" w="647">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3" name="Google Shape;23;p1"/>
            <p:cNvSpPr/>
            <p:nvPr/>
          </p:nvSpPr>
          <p:spPr>
            <a:xfrm>
              <a:off x="7688263" y="465138"/>
              <a:ext cx="273050" cy="304800"/>
            </a:xfrm>
            <a:custGeom>
              <a:rect b="b" l="l" r="r" t="t"/>
              <a:pathLst>
                <a:path extrusionOk="0" h="370" w="337">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4" name="Google Shape;24;p1"/>
            <p:cNvSpPr/>
            <p:nvPr/>
          </p:nvSpPr>
          <p:spPr>
            <a:xfrm>
              <a:off x="7613650" y="406400"/>
              <a:ext cx="296863" cy="406400"/>
            </a:xfrm>
            <a:custGeom>
              <a:rect b="b" l="l" r="r" t="t"/>
              <a:pathLst>
                <a:path extrusionOk="0" h="496" w="36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5" name="Google Shape;25;p1"/>
            <p:cNvSpPr/>
            <p:nvPr/>
          </p:nvSpPr>
          <p:spPr>
            <a:xfrm>
              <a:off x="7700963" y="400050"/>
              <a:ext cx="238125" cy="323850"/>
            </a:xfrm>
            <a:custGeom>
              <a:rect b="b" l="l" r="r" t="t"/>
              <a:pathLst>
                <a:path extrusionOk="0" h="393" w="292">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6" name="Google Shape;26;p1"/>
            <p:cNvSpPr/>
            <p:nvPr/>
          </p:nvSpPr>
          <p:spPr>
            <a:xfrm>
              <a:off x="7686675" y="476250"/>
              <a:ext cx="280988" cy="304800"/>
            </a:xfrm>
            <a:custGeom>
              <a:rect b="b" l="l" r="r" t="t"/>
              <a:pathLst>
                <a:path extrusionOk="0" h="372" w="346">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7" name="Google Shape;27;p1"/>
            <p:cNvSpPr/>
            <p:nvPr/>
          </p:nvSpPr>
          <p:spPr>
            <a:xfrm>
              <a:off x="7694613" y="509588"/>
              <a:ext cx="328613" cy="385762"/>
            </a:xfrm>
            <a:custGeom>
              <a:rect b="b" l="l" r="r" t="t"/>
              <a:pathLst>
                <a:path extrusionOk="0" h="470" w="404">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8" name="Google Shape;28;p1"/>
            <p:cNvSpPr/>
            <p:nvPr/>
          </p:nvSpPr>
          <p:spPr>
            <a:xfrm>
              <a:off x="7816850" y="631825"/>
              <a:ext cx="188913" cy="146050"/>
            </a:xfrm>
            <a:custGeom>
              <a:rect b="b" l="l" r="r" t="t"/>
              <a:pathLst>
                <a:path extrusionOk="0" h="178" w="232">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29" name="Google Shape;29;p1"/>
            <p:cNvSpPr/>
            <p:nvPr/>
          </p:nvSpPr>
          <p:spPr>
            <a:xfrm>
              <a:off x="8123238" y="455613"/>
              <a:ext cx="800100" cy="385762"/>
            </a:xfrm>
            <a:custGeom>
              <a:rect b="b" l="l" r="r" t="t"/>
              <a:pathLst>
                <a:path extrusionOk="0" h="469" w="986">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grpSp>
      <p:sp>
        <p:nvSpPr>
          <p:cNvPr id="30" name="Google Shape;30;p1"/>
          <p:cNvSpPr txBox="1"/>
          <p:nvPr/>
        </p:nvSpPr>
        <p:spPr>
          <a:xfrm>
            <a:off x="1518250" y="6356063"/>
            <a:ext cx="9508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de-DE" sz="800">
                <a:solidFill>
                  <a:srgbClr val="666666"/>
                </a:solidFill>
                <a:latin typeface="Roboto Mono"/>
                <a:ea typeface="Roboto Mono"/>
                <a:cs typeface="Roboto Mono"/>
                <a:sym typeface="Roboto Mono"/>
              </a:rPr>
              <a:t>TUDa | </a:t>
            </a:r>
            <a:r>
              <a:rPr i="0" lang="de-DE" sz="800" u="none" cap="none" strike="noStrike">
                <a:solidFill>
                  <a:srgbClr val="666666"/>
                </a:solidFill>
                <a:latin typeface="Roboto Mono"/>
                <a:ea typeface="Roboto Mono"/>
                <a:cs typeface="Roboto Mono"/>
                <a:sym typeface="Roboto Mono"/>
              </a:rPr>
              <a:t>Computer Science | UKP Lab – Dr. Thomas Arnold</a:t>
            </a:r>
            <a:endParaRPr i="0" sz="800" u="none" cap="none" strike="noStrike">
              <a:solidFill>
                <a:srgbClr val="666666"/>
              </a:solidFill>
              <a:latin typeface="Roboto Mono"/>
              <a:ea typeface="Roboto Mono"/>
              <a:cs typeface="Roboto Mono"/>
              <a:sym typeface="Roboto Mon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1011">
          <p15:clr>
            <a:srgbClr val="F26B43"/>
          </p15:clr>
        </p15:guide>
        <p15:guide id="3" pos="7469">
          <p15:clr>
            <a:srgbClr val="F26B43"/>
          </p15:clr>
        </p15:guide>
        <p15:guide id="4" pos="211">
          <p15:clr>
            <a:srgbClr val="F26B43"/>
          </p15:clr>
        </p15:guide>
        <p15:guide id="5" pos="6259">
          <p15:clr>
            <a:srgbClr val="F26B43"/>
          </p15:clr>
        </p15:guide>
        <p15:guide id="6" orient="horz" pos="2296">
          <p15:clr>
            <a:srgbClr val="F26B43"/>
          </p15:clr>
        </p15:guide>
        <p15:guide id="7" pos="5049">
          <p15:clr>
            <a:srgbClr val="F26B43"/>
          </p15:clr>
        </p15:guide>
        <p15:guide id="8" pos="1421">
          <p15:clr>
            <a:srgbClr val="F26B43"/>
          </p15:clr>
        </p15:guide>
        <p15:guide id="9" pos="2631">
          <p15:clr>
            <a:srgbClr val="F26B43"/>
          </p15:clr>
        </p15:guide>
        <p15:guide id="10" orient="horz" pos="3975">
          <p15:clr>
            <a:srgbClr val="F26B43"/>
          </p15:clr>
        </p15:guide>
        <p15:guide id="11" pos="7680">
          <p15:clr>
            <a:srgbClr val="F26B43"/>
          </p15:clr>
        </p15:guide>
        <p15:guide id="12" orient="horz" pos="3128">
          <p15:clr>
            <a:srgbClr val="F26B43"/>
          </p15:clr>
        </p15:guide>
        <p15:guide id="13" orient="horz" pos="588">
          <p15:clr>
            <a:srgbClr val="F26B43"/>
          </p15:clr>
        </p15:guide>
        <p15:guide id="14" orient="horz" pos="1435">
          <p15:clr>
            <a:srgbClr val="F26B43"/>
          </p15:clr>
        </p15:guide>
        <p15:guide id="15" orient="horz" pos="1857">
          <p15:clr>
            <a:srgbClr val="F26B43"/>
          </p15:clr>
        </p15:guide>
        <p15:guide id="16" orient="horz" pos="2704">
          <p15:clr>
            <a:srgbClr val="F26B43"/>
          </p15:clr>
        </p15:guide>
        <p15:guide id="17" orient="horz" pos="3566">
          <p15:clr>
            <a:srgbClr val="F26B43"/>
          </p15:clr>
        </p15:guide>
        <p15:guide id="18" orient="horz" pos="88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9"/>
          <p:cNvSpPr txBox="1"/>
          <p:nvPr>
            <p:ph idx="12" type="sldNum"/>
          </p:nvPr>
        </p:nvSpPr>
        <p:spPr>
          <a:xfrm>
            <a:off x="11357851" y="6450071"/>
            <a:ext cx="491700" cy="212100"/>
          </a:xfrm>
          <a:prstGeom prst="rect">
            <a:avLst/>
          </a:prstGeom>
          <a:noFill/>
          <a:ln>
            <a:noFill/>
          </a:ln>
        </p:spPr>
        <p:txBody>
          <a:bodyPr anchorCtr="0" anchor="ctr" bIns="45700" lIns="91425" spcFirstLastPara="1" rIns="0" wrap="square" tIns="45700">
            <a:noAutofit/>
          </a:bodyPr>
          <a:lstStyle>
            <a:lvl1pPr indent="0" lvl="0"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1pPr>
            <a:lvl2pPr indent="0" lvl="1"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2pPr>
            <a:lvl3pPr indent="0" lvl="2"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3pPr>
            <a:lvl4pPr indent="0" lvl="3"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4pPr>
            <a:lvl5pPr indent="0" lvl="4"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5pPr>
            <a:lvl6pPr indent="0" lvl="5"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6pPr>
            <a:lvl7pPr indent="0" lvl="6"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7pPr>
            <a:lvl8pPr indent="0" lvl="7"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8pPr>
            <a:lvl9pPr indent="0" lvl="8" marL="0" marR="0" rtl="0" algn="r">
              <a:lnSpc>
                <a:spcPct val="100000"/>
              </a:lnSpc>
              <a:spcBef>
                <a:spcPts val="0"/>
              </a:spcBef>
              <a:spcAft>
                <a:spcPts val="0"/>
              </a:spcAft>
              <a:buClr>
                <a:srgbClr val="000000"/>
              </a:buClr>
              <a:buSzPts val="800"/>
              <a:buFont typeface="Arial"/>
              <a:buNone/>
              <a:defRPr i="0" sz="800" u="none" cap="none" strike="noStrike">
                <a:solidFill>
                  <a:srgbClr val="7F7F7F"/>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de-DE"/>
              <a:t>‹#›</a:t>
            </a:fld>
            <a:endParaRPr/>
          </a:p>
        </p:txBody>
      </p:sp>
      <p:sp>
        <p:nvSpPr>
          <p:cNvPr id="81" name="Google Shape;81;p9"/>
          <p:cNvSpPr txBox="1"/>
          <p:nvPr>
            <p:ph type="title"/>
          </p:nvPr>
        </p:nvSpPr>
        <p:spPr>
          <a:xfrm>
            <a:off x="336000" y="253272"/>
            <a:ext cx="9508200" cy="587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3200"/>
              <a:buFont typeface="Nunito"/>
              <a:buNone/>
              <a:defRPr b="1" i="0" sz="3200" u="none" cap="none" strike="noStrike">
                <a:solidFill>
                  <a:schemeClr val="dk1"/>
                </a:solidFill>
                <a:latin typeface="Nunito"/>
                <a:ea typeface="Nunito"/>
                <a:cs typeface="Nunito"/>
                <a:sym typeface="Nunito"/>
              </a:defRPr>
            </a:lvl1pPr>
            <a:lvl2pPr lvl="1"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2pPr>
            <a:lvl3pPr lvl="2"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3pPr>
            <a:lvl4pPr lvl="3"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4pPr>
            <a:lvl5pPr lvl="4" marR="0" rtl="0" algn="l">
              <a:lnSpc>
                <a:spcPct val="80000"/>
              </a:lnSpc>
              <a:spcBef>
                <a:spcPts val="0"/>
              </a:spcBef>
              <a:spcAft>
                <a:spcPts val="0"/>
              </a:spcAft>
              <a:buClr>
                <a:srgbClr val="000000"/>
              </a:buClr>
              <a:buSzPts val="3200"/>
              <a:buFont typeface="Arial"/>
              <a:buNone/>
              <a:defRPr b="0" i="0" sz="3200" u="none" cap="none" strike="noStrike">
                <a:solidFill>
                  <a:schemeClr val="dk1"/>
                </a:solidFill>
                <a:latin typeface="Arial Black"/>
                <a:ea typeface="Arial Black"/>
                <a:cs typeface="Arial Black"/>
                <a:sym typeface="Arial Black"/>
              </a:defRPr>
            </a:lvl5pPr>
            <a:lvl6pPr lvl="5"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1" i="0" sz="3200" u="none" cap="none" strike="noStrike">
                <a:solidFill>
                  <a:schemeClr val="dk1"/>
                </a:solidFill>
                <a:latin typeface="Arial"/>
                <a:ea typeface="Arial"/>
                <a:cs typeface="Arial"/>
                <a:sym typeface="Arial"/>
              </a:defRPr>
            </a:lvl9pPr>
          </a:lstStyle>
          <a:p/>
        </p:txBody>
      </p:sp>
      <p:grpSp>
        <p:nvGrpSpPr>
          <p:cNvPr id="82" name="Google Shape;82;p9"/>
          <p:cNvGrpSpPr/>
          <p:nvPr/>
        </p:nvGrpSpPr>
        <p:grpSpPr>
          <a:xfrm>
            <a:off x="9936181" y="31740"/>
            <a:ext cx="2272754" cy="910144"/>
            <a:chOff x="7454900" y="306388"/>
            <a:chExt cx="1704608" cy="682625"/>
          </a:xfrm>
        </p:grpSpPr>
        <p:sp>
          <p:nvSpPr>
            <p:cNvPr id="83" name="Google Shape;83;p9"/>
            <p:cNvSpPr/>
            <p:nvPr/>
          </p:nvSpPr>
          <p:spPr>
            <a:xfrm>
              <a:off x="7454900" y="309563"/>
              <a:ext cx="1689000" cy="67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84" name="Google Shape;84;p9"/>
            <p:cNvSpPr/>
            <p:nvPr/>
          </p:nvSpPr>
          <p:spPr>
            <a:xfrm>
              <a:off x="7473585" y="306388"/>
              <a:ext cx="1685923" cy="682625"/>
            </a:xfrm>
            <a:custGeom>
              <a:rect b="b" l="l" r="r" t="t"/>
              <a:pathLst>
                <a:path extrusionOk="0" h="831" w="2079">
                  <a:moveTo>
                    <a:pt x="0" y="0"/>
                  </a:moveTo>
                  <a:lnTo>
                    <a:pt x="0" y="0"/>
                  </a:lnTo>
                  <a:lnTo>
                    <a:pt x="2079" y="0"/>
                  </a:lnTo>
                  <a:lnTo>
                    <a:pt x="2079" y="831"/>
                  </a:lnTo>
                  <a:lnTo>
                    <a:pt x="0" y="831"/>
                  </a:lnTo>
                  <a:lnTo>
                    <a:pt x="0" y="0"/>
                  </a:lnTo>
                  <a:close/>
                </a:path>
              </a:pathLst>
            </a:custGeom>
            <a:solidFill>
              <a:srgbClr val="FEFE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85" name="Google Shape;85;p9"/>
            <p:cNvSpPr/>
            <p:nvPr/>
          </p:nvSpPr>
          <p:spPr>
            <a:xfrm>
              <a:off x="7499350" y="325438"/>
              <a:ext cx="525463" cy="576262"/>
            </a:xfrm>
            <a:custGeom>
              <a:rect b="b" l="l" r="r" t="t"/>
              <a:pathLst>
                <a:path extrusionOk="0" h="701" w="647">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86" name="Google Shape;86;p9"/>
            <p:cNvSpPr/>
            <p:nvPr/>
          </p:nvSpPr>
          <p:spPr>
            <a:xfrm>
              <a:off x="7499350" y="325438"/>
              <a:ext cx="525463" cy="576262"/>
            </a:xfrm>
            <a:custGeom>
              <a:rect b="b" l="l" r="r" t="t"/>
              <a:pathLst>
                <a:path extrusionOk="0" h="701" w="647">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87" name="Google Shape;87;p9"/>
            <p:cNvSpPr/>
            <p:nvPr/>
          </p:nvSpPr>
          <p:spPr>
            <a:xfrm>
              <a:off x="7688263" y="465138"/>
              <a:ext cx="273050" cy="304800"/>
            </a:xfrm>
            <a:custGeom>
              <a:rect b="b" l="l" r="r" t="t"/>
              <a:pathLst>
                <a:path extrusionOk="0" h="370" w="337">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88" name="Google Shape;88;p9"/>
            <p:cNvSpPr/>
            <p:nvPr/>
          </p:nvSpPr>
          <p:spPr>
            <a:xfrm>
              <a:off x="7613650" y="406400"/>
              <a:ext cx="296863" cy="406400"/>
            </a:xfrm>
            <a:custGeom>
              <a:rect b="b" l="l" r="r" t="t"/>
              <a:pathLst>
                <a:path extrusionOk="0" h="496" w="36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89" name="Google Shape;89;p9"/>
            <p:cNvSpPr/>
            <p:nvPr/>
          </p:nvSpPr>
          <p:spPr>
            <a:xfrm>
              <a:off x="7700963" y="400050"/>
              <a:ext cx="238125" cy="323850"/>
            </a:xfrm>
            <a:custGeom>
              <a:rect b="b" l="l" r="r" t="t"/>
              <a:pathLst>
                <a:path extrusionOk="0" h="393" w="292">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90" name="Google Shape;90;p9"/>
            <p:cNvSpPr/>
            <p:nvPr/>
          </p:nvSpPr>
          <p:spPr>
            <a:xfrm>
              <a:off x="7686675" y="476250"/>
              <a:ext cx="280988" cy="304800"/>
            </a:xfrm>
            <a:custGeom>
              <a:rect b="b" l="l" r="r" t="t"/>
              <a:pathLst>
                <a:path extrusionOk="0" h="372" w="346">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91" name="Google Shape;91;p9"/>
            <p:cNvSpPr/>
            <p:nvPr/>
          </p:nvSpPr>
          <p:spPr>
            <a:xfrm>
              <a:off x="7694613" y="509588"/>
              <a:ext cx="328613" cy="385762"/>
            </a:xfrm>
            <a:custGeom>
              <a:rect b="b" l="l" r="r" t="t"/>
              <a:pathLst>
                <a:path extrusionOk="0" h="470" w="404">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92" name="Google Shape;92;p9"/>
            <p:cNvSpPr/>
            <p:nvPr/>
          </p:nvSpPr>
          <p:spPr>
            <a:xfrm>
              <a:off x="7816850" y="631825"/>
              <a:ext cx="188913" cy="146050"/>
            </a:xfrm>
            <a:custGeom>
              <a:rect b="b" l="l" r="r" t="t"/>
              <a:pathLst>
                <a:path extrusionOk="0" h="178" w="232">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sp>
          <p:nvSpPr>
            <p:cNvPr id="93" name="Google Shape;93;p9"/>
            <p:cNvSpPr/>
            <p:nvPr/>
          </p:nvSpPr>
          <p:spPr>
            <a:xfrm>
              <a:off x="8123238" y="455613"/>
              <a:ext cx="800100" cy="385762"/>
            </a:xfrm>
            <a:custGeom>
              <a:rect b="b" l="l" r="r" t="t"/>
              <a:pathLst>
                <a:path extrusionOk="0" h="469" w="986">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67"/>
                <a:buFont typeface="Arial"/>
                <a:buNone/>
              </a:pPr>
              <a:r>
                <a:t/>
              </a:r>
              <a:endParaRPr b="0" i="0" sz="4267" u="none" cap="none" strike="noStrike">
                <a:solidFill>
                  <a:schemeClr val="dk1"/>
                </a:solidFill>
                <a:latin typeface="Arial"/>
                <a:ea typeface="Arial"/>
                <a:cs typeface="Arial"/>
                <a:sym typeface="Arial"/>
              </a:endParaRPr>
            </a:p>
          </p:txBody>
        </p:sp>
      </p:grpSp>
      <p:sp>
        <p:nvSpPr>
          <p:cNvPr id="94" name="Google Shape;94;p9"/>
          <p:cNvSpPr txBox="1"/>
          <p:nvPr/>
        </p:nvSpPr>
        <p:spPr>
          <a:xfrm>
            <a:off x="336650" y="6356063"/>
            <a:ext cx="836700" cy="40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de-DE" sz="800">
                <a:solidFill>
                  <a:srgbClr val="666666"/>
                </a:solidFill>
                <a:latin typeface="Roboto Mono"/>
                <a:ea typeface="Roboto Mono"/>
                <a:cs typeface="Roboto Mono"/>
                <a:sym typeface="Roboto Mono"/>
              </a:rPr>
              <a:t>ChatGPT</a:t>
            </a:r>
            <a:endParaRPr i="0" sz="800" u="none" cap="none" strike="noStrike">
              <a:solidFill>
                <a:srgbClr val="666666"/>
              </a:solidFill>
              <a:latin typeface="Roboto Mono"/>
              <a:ea typeface="Roboto Mono"/>
              <a:cs typeface="Roboto Mono"/>
              <a:sym typeface="Roboto Mono"/>
            </a:endParaRPr>
          </a:p>
        </p:txBody>
      </p:sp>
      <p:sp>
        <p:nvSpPr>
          <p:cNvPr id="95" name="Google Shape;95;p9"/>
          <p:cNvSpPr txBox="1"/>
          <p:nvPr/>
        </p:nvSpPr>
        <p:spPr>
          <a:xfrm>
            <a:off x="1518250" y="6356063"/>
            <a:ext cx="9508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de-DE" sz="800">
                <a:solidFill>
                  <a:srgbClr val="666666"/>
                </a:solidFill>
                <a:latin typeface="Roboto Mono"/>
                <a:ea typeface="Roboto Mono"/>
                <a:cs typeface="Roboto Mono"/>
                <a:sym typeface="Roboto Mono"/>
              </a:rPr>
              <a:t>TUDa | </a:t>
            </a:r>
            <a:r>
              <a:rPr i="0" lang="de-DE" sz="800" u="none" cap="none" strike="noStrike">
                <a:solidFill>
                  <a:srgbClr val="666666"/>
                </a:solidFill>
                <a:latin typeface="Roboto Mono"/>
                <a:ea typeface="Roboto Mono"/>
                <a:cs typeface="Roboto Mono"/>
                <a:sym typeface="Roboto Mono"/>
              </a:rPr>
              <a:t>Computer Science | UKP Lab – Dr. Thomas Arnold</a:t>
            </a:r>
            <a:endParaRPr i="0" sz="800" u="none" cap="none" strike="noStrike">
              <a:solidFill>
                <a:srgbClr val="666666"/>
              </a:solidFill>
              <a:latin typeface="Roboto Mono"/>
              <a:ea typeface="Roboto Mono"/>
              <a:cs typeface="Roboto Mono"/>
              <a:sym typeface="Roboto Mono"/>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1011">
          <p15:clr>
            <a:srgbClr val="F26B43"/>
          </p15:clr>
        </p15:guide>
        <p15:guide id="3" pos="7469">
          <p15:clr>
            <a:srgbClr val="F26B43"/>
          </p15:clr>
        </p15:guide>
        <p15:guide id="4" pos="211">
          <p15:clr>
            <a:srgbClr val="F26B43"/>
          </p15:clr>
        </p15:guide>
        <p15:guide id="5" pos="6259">
          <p15:clr>
            <a:srgbClr val="F26B43"/>
          </p15:clr>
        </p15:guide>
        <p15:guide id="6" orient="horz" pos="2296">
          <p15:clr>
            <a:srgbClr val="F26B43"/>
          </p15:clr>
        </p15:guide>
        <p15:guide id="7" pos="5049">
          <p15:clr>
            <a:srgbClr val="F26B43"/>
          </p15:clr>
        </p15:guide>
        <p15:guide id="8" pos="1421">
          <p15:clr>
            <a:srgbClr val="F26B43"/>
          </p15:clr>
        </p15:guide>
        <p15:guide id="9" pos="2631">
          <p15:clr>
            <a:srgbClr val="F26B43"/>
          </p15:clr>
        </p15:guide>
        <p15:guide id="10" orient="horz" pos="3975">
          <p15:clr>
            <a:srgbClr val="F26B43"/>
          </p15:clr>
        </p15:guide>
        <p15:guide id="11" pos="7680">
          <p15:clr>
            <a:srgbClr val="F26B43"/>
          </p15:clr>
        </p15:guide>
        <p15:guide id="12" orient="horz" pos="3128">
          <p15:clr>
            <a:srgbClr val="F26B43"/>
          </p15:clr>
        </p15:guide>
        <p15:guide id="13" orient="horz" pos="588">
          <p15:clr>
            <a:srgbClr val="F26B43"/>
          </p15:clr>
        </p15:guide>
        <p15:guide id="14" orient="horz" pos="1435">
          <p15:clr>
            <a:srgbClr val="F26B43"/>
          </p15:clr>
        </p15:guide>
        <p15:guide id="15" orient="horz" pos="1857">
          <p15:clr>
            <a:srgbClr val="F26B43"/>
          </p15:clr>
        </p15:guide>
        <p15:guide id="16" orient="horz" pos="2704">
          <p15:clr>
            <a:srgbClr val="F26B43"/>
          </p15:clr>
        </p15:guide>
        <p15:guide id="17" orient="horz" pos="3566">
          <p15:clr>
            <a:srgbClr val="F26B43"/>
          </p15:clr>
        </p15:guide>
        <p15:guide id="18" orient="horz" pos="88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arxiv.org/pdf/2303.18223.pdf" TargetMode="External"/><Relationship Id="rId4" Type="http://schemas.openxmlformats.org/officeDocument/2006/relationships/hyperlink" Target="https://arxiv.org/pdf/2303.18223.pdf" TargetMode="External"/><Relationship Id="rId5" Type="http://schemas.openxmlformats.org/officeDocument/2006/relationships/hyperlink" Target="https://arxiv.org/pdf/2303.18223.pdf" TargetMode="External"/><Relationship Id="rId6" Type="http://schemas.openxmlformats.org/officeDocument/2006/relationships/hyperlink" Target="https://arxiv.org/pdf/2303.18223.pdf" TargetMode="External"/><Relationship Id="rId7"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ai-collection/ai-collec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futurepedia.io/" TargetMode="Externa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youtube.com/watch?v=cQ54GDm1eL0" TargetMode="Externa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37.png"/><Relationship Id="rId5"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arxiv.org/abs/2301.10226" TargetMode="Externa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hyperlink" Target="http://www.jatit.org/volumes/Vol97No22/7Vol97No22.pdf" TargetMode="Externa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6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hyperlink" Target="https://arxiv.org/pdf/2102.09690.pdf" TargetMode="Externa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hyperlink" Target="https://arxiv.org/pdf/2102.09690.pdf" TargetMode="Externa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53.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hyperlink" Target="https://openai.com/research/language-models-can-explain-neurons-in-language-models?ref=emergentmind" TargetMode="Externa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68.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 Id="rId3" Type="http://schemas.openxmlformats.org/officeDocument/2006/relationships/hyperlink" Target="https://xkcd.com/2169/" TargetMode="Externa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hyperlink" Target="https://www.sciencedirect.com/science/article/pii/S0268401223000233"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5"/>
          <p:cNvSpPr txBox="1"/>
          <p:nvPr>
            <p:ph idx="1" type="body"/>
          </p:nvPr>
        </p:nvSpPr>
        <p:spPr>
          <a:xfrm>
            <a:off x="2255838" y="3606800"/>
            <a:ext cx="7679700" cy="3387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100"/>
              <a:buNone/>
            </a:pPr>
            <a:r>
              <a:rPr lang="de-DE" sz="2200"/>
              <a:t>Dr. Thomas Arnold</a:t>
            </a:r>
            <a:endParaRPr sz="2200"/>
          </a:p>
        </p:txBody>
      </p:sp>
      <p:sp>
        <p:nvSpPr>
          <p:cNvPr id="133" name="Google Shape;133;p15"/>
          <p:cNvSpPr txBox="1"/>
          <p:nvPr>
            <p:ph idx="2" type="body"/>
          </p:nvPr>
        </p:nvSpPr>
        <p:spPr>
          <a:xfrm>
            <a:off x="1271464" y="1516063"/>
            <a:ext cx="9721200" cy="2014500"/>
          </a:xfrm>
          <a:prstGeom prst="rect">
            <a:avLst/>
          </a:prstGeom>
          <a:noFill/>
          <a:ln>
            <a:noFill/>
          </a:ln>
        </p:spPr>
        <p:txBody>
          <a:bodyPr anchorCtr="0" anchor="ctr" bIns="45700" lIns="91425" spcFirstLastPara="1" rIns="91425" wrap="square" tIns="45700">
            <a:noAutofit/>
          </a:bodyPr>
          <a:lstStyle/>
          <a:p>
            <a:pPr indent="0" lvl="0" marL="0" rtl="0" algn="ctr">
              <a:spcBef>
                <a:spcPts val="567"/>
              </a:spcBef>
              <a:spcAft>
                <a:spcPts val="0"/>
              </a:spcAft>
              <a:buSzPts val="1100"/>
              <a:buNone/>
            </a:pPr>
            <a:r>
              <a:rPr lang="de-DE" sz="2600"/>
              <a:t>Guest Lecture</a:t>
            </a:r>
            <a:endParaRPr sz="2600"/>
          </a:p>
          <a:p>
            <a:pPr indent="0" lvl="0" marL="0" rtl="0" algn="ctr">
              <a:spcBef>
                <a:spcPts val="567"/>
              </a:spcBef>
              <a:spcAft>
                <a:spcPts val="0"/>
              </a:spcAft>
              <a:buSzPts val="1100"/>
              <a:buNone/>
            </a:pPr>
            <a:r>
              <a:rPr lang="de-DE" sz="2600"/>
              <a:t>Ethics of Generative AI</a:t>
            </a:r>
            <a:endParaRPr sz="2600"/>
          </a:p>
        </p:txBody>
      </p:sp>
      <p:sp>
        <p:nvSpPr>
          <p:cNvPr id="134" name="Google Shape;134;p15"/>
          <p:cNvSpPr txBox="1"/>
          <p:nvPr>
            <p:ph type="title"/>
          </p:nvPr>
        </p:nvSpPr>
        <p:spPr>
          <a:xfrm>
            <a:off x="2639616" y="238800"/>
            <a:ext cx="6792300" cy="144000"/>
          </a:xfrm>
          <a:prstGeom prst="rect">
            <a:avLst/>
          </a:prstGeom>
          <a:no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1400"/>
              <a:buNone/>
            </a:pPr>
            <a:r>
              <a:rPr lang="de-DE" sz="2700"/>
              <a:t>Deep Learning in NLP - SoSe 2023</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de-DE">
                <a:solidFill>
                  <a:schemeClr val="dk1"/>
                </a:solidFill>
              </a:rPr>
              <a:t>OpenAI contracted external company in Kenya, November 2021</a:t>
            </a:r>
            <a:endParaRPr>
              <a:solidFill>
                <a:schemeClr val="dk1"/>
              </a:solidFill>
            </a:endParaRPr>
          </a:p>
          <a:p>
            <a:pPr indent="0" lvl="0" marL="0" rtl="0" algn="l">
              <a:spcBef>
                <a:spcPts val="360"/>
              </a:spcBef>
              <a:spcAft>
                <a:spcPts val="0"/>
              </a:spcAft>
              <a:buClr>
                <a:schemeClr val="dk1"/>
              </a:buClr>
              <a:buSzPts val="1100"/>
              <a:buFont typeface="Arial"/>
              <a:buNone/>
            </a:pPr>
            <a:r>
              <a:rPr lang="de-DE">
                <a:solidFill>
                  <a:schemeClr val="dk1"/>
                </a:solidFill>
              </a:rPr>
              <a:t>Task: Classify and filter text snippets for toxic content</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216" name="Google Shape;216;p24"/>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Controversy: Filtering Toxic Content</a:t>
            </a:r>
            <a:endParaRPr/>
          </a:p>
        </p:txBody>
      </p:sp>
      <p:pic>
        <p:nvPicPr>
          <p:cNvPr id="217" name="Google Shape;217;p24"/>
          <p:cNvPicPr preferRelativeResize="0"/>
          <p:nvPr/>
        </p:nvPicPr>
        <p:blipFill>
          <a:blip r:embed="rId3">
            <a:alphaModFix/>
          </a:blip>
          <a:stretch>
            <a:fillRect/>
          </a:stretch>
        </p:blipFill>
        <p:spPr>
          <a:xfrm>
            <a:off x="3405175" y="2125805"/>
            <a:ext cx="5699126" cy="3797043"/>
          </a:xfrm>
          <a:prstGeom prst="rect">
            <a:avLst/>
          </a:prstGeom>
          <a:noFill/>
          <a:ln>
            <a:noFill/>
          </a:ln>
        </p:spPr>
      </p:pic>
      <p:sp>
        <p:nvSpPr>
          <p:cNvPr id="218" name="Google Shape;218;p24"/>
          <p:cNvSpPr txBox="1"/>
          <p:nvPr/>
        </p:nvSpPr>
        <p:spPr>
          <a:xfrm>
            <a:off x="3234350" y="5887575"/>
            <a:ext cx="604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Image generated by DALL-E: “A seemingly endless view of African workers at desks in front of computer screens in a printmaking style.”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OpenAI contracted external company in Kenya, November 2021</a:t>
            </a:r>
            <a:endParaRPr/>
          </a:p>
          <a:p>
            <a:pPr indent="0" lvl="0" marL="0" rtl="0" algn="l">
              <a:spcBef>
                <a:spcPts val="360"/>
              </a:spcBef>
              <a:spcAft>
                <a:spcPts val="0"/>
              </a:spcAft>
              <a:buNone/>
            </a:pPr>
            <a:r>
              <a:rPr lang="de-DE"/>
              <a:t>Task: Classify and filter text snippets for toxic content</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Payment: Less than $2 per hour</a:t>
            </a:r>
            <a:endParaRPr/>
          </a:p>
          <a:p>
            <a:pPr indent="0" lvl="0" marL="0" rtl="0" algn="l">
              <a:spcBef>
                <a:spcPts val="360"/>
              </a:spcBef>
              <a:spcAft>
                <a:spcPts val="0"/>
              </a:spcAft>
              <a:buNone/>
            </a:pPr>
            <a:r>
              <a:rPr lang="de-DE"/>
              <a:t>Company terminated work in February 2022, eight months earlier than agreed upon</a:t>
            </a:r>
            <a:endParaRPr/>
          </a:p>
          <a:p>
            <a:pPr indent="0" lvl="0" marL="0" rtl="0" algn="l">
              <a:spcBef>
                <a:spcPts val="360"/>
              </a:spcBef>
              <a:spcAft>
                <a:spcPts val="0"/>
              </a:spcAft>
              <a:buNone/>
            </a:pPr>
            <a:r>
              <a:rPr lang="de-DE"/>
              <a:t>Reason: Psychological problems caused by highly disturbing texts</a:t>
            </a:r>
            <a:endParaRPr/>
          </a:p>
          <a:p>
            <a:pPr indent="0" lvl="0" marL="0" rtl="0" algn="l">
              <a:spcBef>
                <a:spcPts val="360"/>
              </a:spcBef>
              <a:spcAft>
                <a:spcPts val="0"/>
              </a:spcAft>
              <a:buNone/>
            </a:pPr>
            <a:r>
              <a:rPr lang="de-DE"/>
              <a:t>	(brutality, abuse, hate speech...)</a:t>
            </a:r>
            <a:endParaRPr/>
          </a:p>
        </p:txBody>
      </p:sp>
      <p:sp>
        <p:nvSpPr>
          <p:cNvPr id="225" name="Google Shape;225;p25"/>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Controversy: Filtering Toxic Content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Variant of GPT in Microsoft’s search engine Bing:</a:t>
            </a:r>
            <a:endParaRPr/>
          </a:p>
        </p:txBody>
      </p:sp>
      <p:sp>
        <p:nvSpPr>
          <p:cNvPr id="232" name="Google Shape;232;p26"/>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Microsoft’s Integration: Bing Chat</a:t>
            </a:r>
            <a:endParaRPr/>
          </a:p>
        </p:txBody>
      </p:sp>
      <p:pic>
        <p:nvPicPr>
          <p:cNvPr id="233" name="Google Shape;233;p26"/>
          <p:cNvPicPr preferRelativeResize="0"/>
          <p:nvPr/>
        </p:nvPicPr>
        <p:blipFill>
          <a:blip r:embed="rId3">
            <a:alphaModFix/>
          </a:blip>
          <a:stretch>
            <a:fillRect/>
          </a:stretch>
        </p:blipFill>
        <p:spPr>
          <a:xfrm>
            <a:off x="1163488" y="1689750"/>
            <a:ext cx="9863076" cy="4618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Access to internet search results (retrieval based grounding):</a:t>
            </a:r>
            <a:endParaRPr/>
          </a:p>
        </p:txBody>
      </p:sp>
      <p:sp>
        <p:nvSpPr>
          <p:cNvPr id="240" name="Google Shape;240;p27"/>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Microsoft’s Integration: Bing Chat</a:t>
            </a:r>
            <a:endParaRPr/>
          </a:p>
        </p:txBody>
      </p:sp>
      <p:pic>
        <p:nvPicPr>
          <p:cNvPr id="241" name="Google Shape;241;p27"/>
          <p:cNvPicPr preferRelativeResize="0"/>
          <p:nvPr/>
        </p:nvPicPr>
        <p:blipFill>
          <a:blip r:embed="rId3">
            <a:alphaModFix/>
          </a:blip>
          <a:stretch>
            <a:fillRect/>
          </a:stretch>
        </p:blipFill>
        <p:spPr>
          <a:xfrm>
            <a:off x="647700" y="2256675"/>
            <a:ext cx="10896600" cy="3562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Sometimes, it still gets things wrong…</a:t>
            </a:r>
            <a:endParaRPr/>
          </a:p>
        </p:txBody>
      </p:sp>
      <p:sp>
        <p:nvSpPr>
          <p:cNvPr id="248" name="Google Shape;248;p28"/>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Microsoft’s Integration: Bing Chat</a:t>
            </a:r>
            <a:endParaRPr/>
          </a:p>
        </p:txBody>
      </p:sp>
      <p:pic>
        <p:nvPicPr>
          <p:cNvPr id="249" name="Google Shape;249;p28"/>
          <p:cNvPicPr preferRelativeResize="0"/>
          <p:nvPr/>
        </p:nvPicPr>
        <p:blipFill>
          <a:blip r:embed="rId3">
            <a:alphaModFix/>
          </a:blip>
          <a:stretch>
            <a:fillRect/>
          </a:stretch>
        </p:blipFill>
        <p:spPr>
          <a:xfrm>
            <a:off x="628650" y="2247900"/>
            <a:ext cx="10934700" cy="236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Sometimes, it still gets things wrong…</a:t>
            </a:r>
            <a:endParaRPr/>
          </a:p>
        </p:txBody>
      </p:sp>
      <p:sp>
        <p:nvSpPr>
          <p:cNvPr id="256" name="Google Shape;256;p29"/>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Microsoft’s Integration: Bing Chat</a:t>
            </a:r>
            <a:endParaRPr/>
          </a:p>
        </p:txBody>
      </p:sp>
      <p:pic>
        <p:nvPicPr>
          <p:cNvPr id="257" name="Google Shape;257;p29"/>
          <p:cNvPicPr preferRelativeResize="0"/>
          <p:nvPr/>
        </p:nvPicPr>
        <p:blipFill>
          <a:blip r:embed="rId3">
            <a:alphaModFix/>
          </a:blip>
          <a:stretch>
            <a:fillRect/>
          </a:stretch>
        </p:blipFill>
        <p:spPr>
          <a:xfrm>
            <a:off x="628650" y="2247900"/>
            <a:ext cx="10934700" cy="2362200"/>
          </a:xfrm>
          <a:prstGeom prst="rect">
            <a:avLst/>
          </a:prstGeom>
          <a:noFill/>
          <a:ln>
            <a:noFill/>
          </a:ln>
        </p:spPr>
      </p:pic>
      <p:cxnSp>
        <p:nvCxnSpPr>
          <p:cNvPr id="258" name="Google Shape;258;p29"/>
          <p:cNvCxnSpPr/>
          <p:nvPr/>
        </p:nvCxnSpPr>
        <p:spPr>
          <a:xfrm flipH="1" rot="10800000">
            <a:off x="5466625" y="4035775"/>
            <a:ext cx="217800" cy="909900"/>
          </a:xfrm>
          <a:prstGeom prst="straightConnector1">
            <a:avLst/>
          </a:prstGeom>
          <a:noFill/>
          <a:ln cap="flat" cmpd="sng" w="28575">
            <a:solidFill>
              <a:schemeClr val="dk2"/>
            </a:solidFill>
            <a:prstDash val="solid"/>
            <a:round/>
            <a:headEnd len="med" w="med" type="none"/>
            <a:tailEnd len="med" w="med" type="triangle"/>
          </a:ln>
        </p:spPr>
      </p:cxnSp>
      <p:sp>
        <p:nvSpPr>
          <p:cNvPr id="259" name="Google Shape;259;p29"/>
          <p:cNvSpPr txBox="1"/>
          <p:nvPr/>
        </p:nvSpPr>
        <p:spPr>
          <a:xfrm>
            <a:off x="3797550" y="4967650"/>
            <a:ext cx="379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Canada won against Germany!</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The World Cup took place in Finland / Latvia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Reports from users about wrong, strange and "emotional" issues</a:t>
            </a:r>
            <a:r>
              <a:rPr lang="de-DE"/>
              <a:t>:</a:t>
            </a:r>
            <a:endParaRPr/>
          </a:p>
        </p:txBody>
      </p:sp>
      <p:sp>
        <p:nvSpPr>
          <p:cNvPr id="266" name="Google Shape;266;p30"/>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Microsoft’s Integration: Bing Chat</a:t>
            </a:r>
            <a:endParaRPr/>
          </a:p>
        </p:txBody>
      </p:sp>
      <p:pic>
        <p:nvPicPr>
          <p:cNvPr id="267" name="Google Shape;267;p30"/>
          <p:cNvPicPr preferRelativeResize="0"/>
          <p:nvPr/>
        </p:nvPicPr>
        <p:blipFill>
          <a:blip r:embed="rId3">
            <a:alphaModFix/>
          </a:blip>
          <a:stretch>
            <a:fillRect/>
          </a:stretch>
        </p:blipFill>
        <p:spPr>
          <a:xfrm>
            <a:off x="1413600" y="1464651"/>
            <a:ext cx="9364803" cy="3054550"/>
          </a:xfrm>
          <a:prstGeom prst="rect">
            <a:avLst/>
          </a:prstGeom>
          <a:noFill/>
          <a:ln cap="flat" cmpd="sng" w="19050">
            <a:solidFill>
              <a:schemeClr val="dk2"/>
            </a:solidFill>
            <a:prstDash val="solid"/>
            <a:round/>
            <a:headEnd len="sm" w="sm" type="none"/>
            <a:tailEnd len="sm" w="sm" type="none"/>
          </a:ln>
        </p:spPr>
      </p:pic>
      <p:pic>
        <p:nvPicPr>
          <p:cNvPr id="268" name="Google Shape;268;p30"/>
          <p:cNvPicPr preferRelativeResize="0"/>
          <p:nvPr/>
        </p:nvPicPr>
        <p:blipFill>
          <a:blip r:embed="rId4">
            <a:alphaModFix/>
          </a:blip>
          <a:stretch>
            <a:fillRect/>
          </a:stretch>
        </p:blipFill>
        <p:spPr>
          <a:xfrm>
            <a:off x="1117924" y="4595400"/>
            <a:ext cx="9956147" cy="1759825"/>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Since June</a:t>
            </a:r>
            <a:r>
              <a:rPr lang="de-DE"/>
              <a:t>: Access to additional tools, like Bing Image Creator</a:t>
            </a:r>
            <a:endParaRPr/>
          </a:p>
        </p:txBody>
      </p:sp>
      <p:sp>
        <p:nvSpPr>
          <p:cNvPr id="275" name="Google Shape;275;p31"/>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Microsoft’s Integration: Bing Chat</a:t>
            </a:r>
            <a:endParaRPr/>
          </a:p>
        </p:txBody>
      </p:sp>
      <p:pic>
        <p:nvPicPr>
          <p:cNvPr id="276" name="Google Shape;276;p31"/>
          <p:cNvPicPr preferRelativeResize="0"/>
          <p:nvPr/>
        </p:nvPicPr>
        <p:blipFill>
          <a:blip r:embed="rId3">
            <a:alphaModFix/>
          </a:blip>
          <a:stretch>
            <a:fillRect/>
          </a:stretch>
        </p:blipFill>
        <p:spPr>
          <a:xfrm>
            <a:off x="2171113" y="1530025"/>
            <a:ext cx="7847824" cy="4851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368300" lvl="0" marL="457200" rtl="0" algn="l">
              <a:spcBef>
                <a:spcPts val="360"/>
              </a:spcBef>
              <a:spcAft>
                <a:spcPts val="0"/>
              </a:spcAft>
              <a:buSzPts val="2200"/>
              <a:buChar char="-"/>
            </a:pPr>
            <a:r>
              <a:rPr lang="de-DE"/>
              <a:t>Further development of the GPT language model</a:t>
            </a:r>
            <a:endParaRPr/>
          </a:p>
          <a:p>
            <a:pPr indent="-368300" lvl="0" marL="457200" rtl="0" algn="l">
              <a:spcBef>
                <a:spcPts val="0"/>
              </a:spcBef>
              <a:spcAft>
                <a:spcPts val="0"/>
              </a:spcAft>
              <a:buSzPts val="2200"/>
              <a:buChar char="-"/>
            </a:pPr>
            <a:r>
              <a:rPr lang="de-DE"/>
              <a:t>Generally better performance in several benchmarks</a:t>
            </a:r>
            <a:endParaRPr/>
          </a:p>
          <a:p>
            <a:pPr indent="-368300" lvl="0" marL="457200" rtl="0" algn="l">
              <a:spcBef>
                <a:spcPts val="0"/>
              </a:spcBef>
              <a:spcAft>
                <a:spcPts val="0"/>
              </a:spcAft>
              <a:buSzPts val="2200"/>
              <a:buChar char="-"/>
            </a:pPr>
            <a:r>
              <a:rPr lang="de-DE"/>
              <a:t>Supports visual input (still only textual output)</a:t>
            </a:r>
            <a:endParaRPr/>
          </a:p>
        </p:txBody>
      </p:sp>
      <p:sp>
        <p:nvSpPr>
          <p:cNvPr id="283" name="Google Shape;283;p32"/>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March 2023: New Model from OpenAI - GPT-4</a:t>
            </a:r>
            <a:endParaRPr/>
          </a:p>
        </p:txBody>
      </p:sp>
      <p:pic>
        <p:nvPicPr>
          <p:cNvPr id="284" name="Google Shape;284;p32"/>
          <p:cNvPicPr preferRelativeResize="0"/>
          <p:nvPr/>
        </p:nvPicPr>
        <p:blipFill>
          <a:blip r:embed="rId3">
            <a:alphaModFix/>
          </a:blip>
          <a:stretch>
            <a:fillRect/>
          </a:stretch>
        </p:blipFill>
        <p:spPr>
          <a:xfrm>
            <a:off x="1335037" y="2531125"/>
            <a:ext cx="4949925" cy="3777600"/>
          </a:xfrm>
          <a:prstGeom prst="rect">
            <a:avLst/>
          </a:prstGeom>
          <a:noFill/>
          <a:ln cap="flat" cmpd="sng" w="19050">
            <a:solidFill>
              <a:schemeClr val="dk2"/>
            </a:solidFill>
            <a:prstDash val="solid"/>
            <a:round/>
            <a:headEnd len="sm" w="sm" type="none"/>
            <a:tailEnd len="sm" w="sm" type="none"/>
          </a:ln>
        </p:spPr>
      </p:pic>
      <p:pic>
        <p:nvPicPr>
          <p:cNvPr id="285" name="Google Shape;285;p32"/>
          <p:cNvPicPr preferRelativeResize="0"/>
          <p:nvPr/>
        </p:nvPicPr>
        <p:blipFill>
          <a:blip r:embed="rId4">
            <a:alphaModFix/>
          </a:blip>
          <a:stretch>
            <a:fillRect/>
          </a:stretch>
        </p:blipFill>
        <p:spPr>
          <a:xfrm>
            <a:off x="6922576" y="2531125"/>
            <a:ext cx="4537202" cy="37775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de-DE"/>
              <a:t>Based on Google's language model LaMDA (Language Model for Dialogue Applications).</a:t>
            </a:r>
            <a:endParaRPr/>
          </a:p>
          <a:p>
            <a:pPr indent="0" lvl="0" marL="0" rtl="0" algn="l">
              <a:spcBef>
                <a:spcPts val="360"/>
              </a:spcBef>
              <a:spcAft>
                <a:spcPts val="0"/>
              </a:spcAft>
              <a:buNone/>
            </a:pPr>
            <a:r>
              <a:rPr lang="de-DE"/>
              <a:t>Also in test phase, not yet available in Germany :-(</a:t>
            </a:r>
            <a:endParaRPr/>
          </a:p>
        </p:txBody>
      </p:sp>
      <p:sp>
        <p:nvSpPr>
          <p:cNvPr id="292" name="Google Shape;292;p33"/>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March 2023: Googles Answer - Bard</a:t>
            </a:r>
            <a:endParaRPr/>
          </a:p>
        </p:txBody>
      </p:sp>
      <p:pic>
        <p:nvPicPr>
          <p:cNvPr id="293" name="Google Shape;293;p33"/>
          <p:cNvPicPr preferRelativeResize="0"/>
          <p:nvPr/>
        </p:nvPicPr>
        <p:blipFill>
          <a:blip r:embed="rId3">
            <a:alphaModFix/>
          </a:blip>
          <a:stretch>
            <a:fillRect/>
          </a:stretch>
        </p:blipFill>
        <p:spPr>
          <a:xfrm>
            <a:off x="1707512" y="2546003"/>
            <a:ext cx="8776974" cy="35031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6"/>
          <p:cNvSpPr txBox="1"/>
          <p:nvPr>
            <p:ph idx="1" type="body"/>
          </p:nvPr>
        </p:nvSpPr>
        <p:spPr>
          <a:xfrm>
            <a:off x="334425" y="1000850"/>
            <a:ext cx="11521200" cy="5380800"/>
          </a:xfrm>
          <a:prstGeom prst="rect">
            <a:avLst/>
          </a:prstGeom>
        </p:spPr>
        <p:txBody>
          <a:bodyPr anchorCtr="0" anchor="ctr" bIns="45700" lIns="91425" spcFirstLastPara="1" rIns="91425" wrap="square" tIns="45700">
            <a:noAutofit/>
          </a:bodyPr>
          <a:lstStyle/>
          <a:p>
            <a:pPr indent="0" lvl="0" marL="0" rtl="0" algn="ctr">
              <a:spcBef>
                <a:spcPts val="360"/>
              </a:spcBef>
              <a:spcAft>
                <a:spcPts val="0"/>
              </a:spcAft>
              <a:buNone/>
            </a:pPr>
            <a:r>
              <a:rPr lang="de-DE" sz="2700"/>
              <a:t>Most slides were taken from the </a:t>
            </a:r>
            <a:endParaRPr sz="2700"/>
          </a:p>
          <a:p>
            <a:pPr indent="0" lvl="0" marL="0" rtl="0" algn="ctr">
              <a:spcBef>
                <a:spcPts val="360"/>
              </a:spcBef>
              <a:spcAft>
                <a:spcPts val="0"/>
              </a:spcAft>
              <a:buNone/>
            </a:pPr>
            <a:r>
              <a:rPr lang="de-DE" sz="2700"/>
              <a:t>Ethics in NLP lecture</a:t>
            </a:r>
            <a:endParaRPr sz="2700"/>
          </a:p>
        </p:txBody>
      </p:sp>
      <p:sp>
        <p:nvSpPr>
          <p:cNvPr id="141" name="Google Shape;141;p16"/>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Disclaimer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sz="1400" u="sng">
                <a:solidFill>
                  <a:schemeClr val="hlink"/>
                </a:solidFill>
                <a:hlinkClick r:id="rId3"/>
              </a:rPr>
              <a:t>Zhao</a:t>
            </a:r>
            <a:r>
              <a:rPr lang="de-DE" sz="1400" u="sng">
                <a:solidFill>
                  <a:schemeClr val="hlink"/>
                </a:solidFill>
                <a:hlinkClick r:id="rId4"/>
              </a:rPr>
              <a:t> et al, “</a:t>
            </a:r>
            <a:r>
              <a:rPr lang="de-DE" sz="1400" u="sng">
                <a:solidFill>
                  <a:schemeClr val="hlink"/>
                </a:solidFill>
                <a:hlinkClick r:id="rId5"/>
              </a:rPr>
              <a:t>A Survey of Large Language Models</a:t>
            </a:r>
            <a:r>
              <a:rPr lang="de-DE" sz="1400" u="sng">
                <a:solidFill>
                  <a:schemeClr val="hlink"/>
                </a:solidFill>
                <a:hlinkClick r:id="rId6"/>
              </a:rPr>
              <a:t>”, 2023</a:t>
            </a:r>
            <a:endParaRPr sz="1400"/>
          </a:p>
        </p:txBody>
      </p:sp>
      <p:sp>
        <p:nvSpPr>
          <p:cNvPr id="300" name="Google Shape;300;p34"/>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…and so many more…</a:t>
            </a:r>
            <a:endParaRPr/>
          </a:p>
        </p:txBody>
      </p:sp>
      <p:pic>
        <p:nvPicPr>
          <p:cNvPr id="301" name="Google Shape;301;p34"/>
          <p:cNvPicPr preferRelativeResize="0"/>
          <p:nvPr/>
        </p:nvPicPr>
        <p:blipFill>
          <a:blip r:embed="rId7">
            <a:alphaModFix/>
          </a:blip>
          <a:stretch>
            <a:fillRect/>
          </a:stretch>
        </p:blipFill>
        <p:spPr>
          <a:xfrm>
            <a:off x="2356759" y="1123800"/>
            <a:ext cx="7478475" cy="4732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8" name="Google Shape;308;p35"/>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A Gazillion of other Generative Tools</a:t>
            </a:r>
            <a:endParaRPr/>
          </a:p>
          <a:p>
            <a:pPr indent="0" lvl="0" marL="0" rtl="0" algn="l">
              <a:spcBef>
                <a:spcPts val="0"/>
              </a:spcBef>
              <a:spcAft>
                <a:spcPts val="0"/>
              </a:spcAft>
              <a:buNone/>
            </a:pPr>
            <a:r>
              <a:t/>
            </a:r>
            <a:endParaRPr/>
          </a:p>
        </p:txBody>
      </p:sp>
      <p:pic>
        <p:nvPicPr>
          <p:cNvPr id="309" name="Google Shape;309;p35"/>
          <p:cNvPicPr preferRelativeResize="0"/>
          <p:nvPr/>
        </p:nvPicPr>
        <p:blipFill>
          <a:blip r:embed="rId3">
            <a:alphaModFix/>
          </a:blip>
          <a:stretch>
            <a:fillRect/>
          </a:stretch>
        </p:blipFill>
        <p:spPr>
          <a:xfrm>
            <a:off x="461970" y="1604975"/>
            <a:ext cx="2977100" cy="3348550"/>
          </a:xfrm>
          <a:prstGeom prst="rect">
            <a:avLst/>
          </a:prstGeom>
          <a:noFill/>
          <a:ln>
            <a:noFill/>
          </a:ln>
        </p:spPr>
      </p:pic>
      <p:pic>
        <p:nvPicPr>
          <p:cNvPr id="310" name="Google Shape;310;p35"/>
          <p:cNvPicPr preferRelativeResize="0"/>
          <p:nvPr/>
        </p:nvPicPr>
        <p:blipFill>
          <a:blip r:embed="rId4">
            <a:alphaModFix/>
          </a:blip>
          <a:stretch>
            <a:fillRect/>
          </a:stretch>
        </p:blipFill>
        <p:spPr>
          <a:xfrm>
            <a:off x="3260450" y="1032894"/>
            <a:ext cx="4525976" cy="2490350"/>
          </a:xfrm>
          <a:prstGeom prst="rect">
            <a:avLst/>
          </a:prstGeom>
          <a:noFill/>
          <a:ln>
            <a:noFill/>
          </a:ln>
        </p:spPr>
      </p:pic>
      <p:pic>
        <p:nvPicPr>
          <p:cNvPr id="311" name="Google Shape;311;p35"/>
          <p:cNvPicPr preferRelativeResize="0"/>
          <p:nvPr/>
        </p:nvPicPr>
        <p:blipFill>
          <a:blip r:embed="rId5">
            <a:alphaModFix/>
          </a:blip>
          <a:stretch>
            <a:fillRect/>
          </a:stretch>
        </p:blipFill>
        <p:spPr>
          <a:xfrm>
            <a:off x="2200871" y="3875975"/>
            <a:ext cx="6224150" cy="2081475"/>
          </a:xfrm>
          <a:prstGeom prst="rect">
            <a:avLst/>
          </a:prstGeom>
          <a:noFill/>
          <a:ln>
            <a:noFill/>
          </a:ln>
        </p:spPr>
      </p:pic>
      <p:pic>
        <p:nvPicPr>
          <p:cNvPr id="312" name="Google Shape;312;p35"/>
          <p:cNvPicPr preferRelativeResize="0"/>
          <p:nvPr/>
        </p:nvPicPr>
        <p:blipFill>
          <a:blip r:embed="rId6">
            <a:alphaModFix/>
          </a:blip>
          <a:stretch>
            <a:fillRect/>
          </a:stretch>
        </p:blipFill>
        <p:spPr>
          <a:xfrm>
            <a:off x="7548425" y="1677820"/>
            <a:ext cx="4308626" cy="3633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6"/>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u="sng">
                <a:solidFill>
                  <a:schemeClr val="hlink"/>
                </a:solidFill>
                <a:hlinkClick r:id="rId3"/>
              </a:rPr>
              <a:t>https://github.com/ai-collection/ai-collection</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Link Collection of 890+ generative AI apps from 35 categories.</a:t>
            </a:r>
            <a:endParaRPr/>
          </a:p>
          <a:p>
            <a:pPr indent="-368300" lvl="0" marL="457200" rtl="0" algn="l">
              <a:spcBef>
                <a:spcPts val="360"/>
              </a:spcBef>
              <a:spcAft>
                <a:spcPts val="0"/>
              </a:spcAft>
              <a:buSzPts val="2200"/>
              <a:buChar char="-"/>
            </a:pPr>
            <a:r>
              <a:rPr lang="de-DE"/>
              <a:t>ChatBots (ChatGPT)</a:t>
            </a:r>
            <a:endParaRPr/>
          </a:p>
          <a:p>
            <a:pPr indent="-368300" lvl="0" marL="457200" rtl="0" algn="l">
              <a:spcBef>
                <a:spcPts val="0"/>
              </a:spcBef>
              <a:spcAft>
                <a:spcPts val="0"/>
              </a:spcAft>
              <a:buSzPts val="2200"/>
              <a:buChar char="-"/>
            </a:pPr>
            <a:r>
              <a:rPr lang="de-DE"/>
              <a:t>Art &amp; Image Generation (DALL-E 2, NightCafe, Remove.bg)</a:t>
            </a:r>
            <a:endParaRPr/>
          </a:p>
          <a:p>
            <a:pPr indent="-368300" lvl="0" marL="457200" rtl="0" algn="l">
              <a:spcBef>
                <a:spcPts val="0"/>
              </a:spcBef>
              <a:spcAft>
                <a:spcPts val="0"/>
              </a:spcAft>
              <a:buSzPts val="2200"/>
              <a:buChar char="-"/>
            </a:pPr>
            <a:r>
              <a:rPr lang="de-DE"/>
              <a:t>Search Engines (Perplexity AI, Lexii.ai)</a:t>
            </a:r>
            <a:endParaRPr/>
          </a:p>
          <a:p>
            <a:pPr indent="-368300" lvl="0" marL="457200" rtl="0" algn="l">
              <a:spcBef>
                <a:spcPts val="0"/>
              </a:spcBef>
              <a:spcAft>
                <a:spcPts val="0"/>
              </a:spcAft>
              <a:buSzPts val="2200"/>
              <a:buChar char="-"/>
            </a:pPr>
            <a:r>
              <a:rPr lang="de-DE"/>
              <a:t>Games (AI Dungeon)</a:t>
            </a:r>
            <a:endParaRPr/>
          </a:p>
          <a:p>
            <a:pPr indent="-368300" lvl="0" marL="457200" rtl="0" algn="l">
              <a:spcBef>
                <a:spcPts val="0"/>
              </a:spcBef>
              <a:spcAft>
                <a:spcPts val="0"/>
              </a:spcAft>
              <a:buSzPts val="2200"/>
              <a:buChar char="-"/>
            </a:pPr>
            <a:r>
              <a:rPr lang="de-DE"/>
              <a:t>Logo generator (Looka)</a:t>
            </a:r>
            <a:endParaRPr/>
          </a:p>
          <a:p>
            <a:pPr indent="-368300" lvl="0" marL="457200" rtl="0" algn="l">
              <a:spcBef>
                <a:spcPts val="0"/>
              </a:spcBef>
              <a:spcAft>
                <a:spcPts val="0"/>
              </a:spcAft>
              <a:buSzPts val="2200"/>
              <a:buChar char="-"/>
            </a:pPr>
            <a:r>
              <a:rPr lang="de-DE"/>
              <a:t>Slides &amp; web design (SlidesAI)</a:t>
            </a:r>
            <a:endParaRPr/>
          </a:p>
          <a:p>
            <a:pPr indent="-368300" lvl="0" marL="457200" rtl="0" algn="l">
              <a:spcBef>
                <a:spcPts val="0"/>
              </a:spcBef>
              <a:spcAft>
                <a:spcPts val="0"/>
              </a:spcAft>
              <a:buSzPts val="2200"/>
              <a:buChar char="-"/>
            </a:pPr>
            <a:r>
              <a:rPr lang="de-DE"/>
              <a:t>Avatars, animation, music &amp; audio, video, speech...</a:t>
            </a:r>
            <a:endParaRPr/>
          </a:p>
        </p:txBody>
      </p:sp>
      <p:sp>
        <p:nvSpPr>
          <p:cNvPr id="319" name="Google Shape;319;p36"/>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A Gazillion of other Generative Tools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7"/>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u="sng">
                <a:solidFill>
                  <a:schemeClr val="hlink"/>
                </a:solidFill>
                <a:hlinkClick r:id="rId3"/>
              </a:rPr>
              <a:t>https://www.futurepedia.io/</a:t>
            </a:r>
            <a:endParaRPr/>
          </a:p>
          <a:p>
            <a:pPr indent="0" lvl="0" marL="0" rtl="0" algn="l">
              <a:spcBef>
                <a:spcPts val="360"/>
              </a:spcBef>
              <a:spcAft>
                <a:spcPts val="0"/>
              </a:spcAft>
              <a:buNone/>
            </a:pPr>
            <a:r>
              <a:rPr lang="de-DE"/>
              <a:t>Search engine for AI tools</a:t>
            </a:r>
            <a:endParaRPr/>
          </a:p>
        </p:txBody>
      </p:sp>
      <p:sp>
        <p:nvSpPr>
          <p:cNvPr id="326" name="Google Shape;326;p37"/>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A Gazillion of other Generative Tools</a:t>
            </a:r>
            <a:endParaRPr/>
          </a:p>
        </p:txBody>
      </p:sp>
      <p:pic>
        <p:nvPicPr>
          <p:cNvPr id="327" name="Google Shape;327;p37"/>
          <p:cNvPicPr preferRelativeResize="0"/>
          <p:nvPr/>
        </p:nvPicPr>
        <p:blipFill>
          <a:blip r:embed="rId4">
            <a:alphaModFix/>
          </a:blip>
          <a:stretch>
            <a:fillRect/>
          </a:stretch>
        </p:blipFill>
        <p:spPr>
          <a:xfrm>
            <a:off x="633413" y="2414588"/>
            <a:ext cx="11229975" cy="3552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M</a:t>
            </a:r>
            <a:r>
              <a:rPr lang="de-DE" sz="2200"/>
              <a:t>ore modalities in input and output</a:t>
            </a:r>
            <a:endParaRPr sz="2200"/>
          </a:p>
          <a:p>
            <a:pPr indent="-361950" lvl="1" marL="914400" rtl="0" algn="l">
              <a:spcBef>
                <a:spcPts val="360"/>
              </a:spcBef>
              <a:spcAft>
                <a:spcPts val="0"/>
              </a:spcAft>
              <a:buSzPts val="2100"/>
              <a:buChar char="-"/>
            </a:pPr>
            <a:r>
              <a:rPr lang="de-DE" sz="2200"/>
              <a:t>Images</a:t>
            </a:r>
            <a:endParaRPr sz="2200"/>
          </a:p>
          <a:p>
            <a:pPr indent="-361950" lvl="1" marL="914400" rtl="0" algn="l">
              <a:spcBef>
                <a:spcPts val="0"/>
              </a:spcBef>
              <a:spcAft>
                <a:spcPts val="0"/>
              </a:spcAft>
              <a:buSzPts val="2100"/>
              <a:buChar char="-"/>
            </a:pPr>
            <a:r>
              <a:rPr lang="de-DE" sz="2200"/>
              <a:t>Videos</a:t>
            </a:r>
            <a:endParaRPr sz="2200"/>
          </a:p>
          <a:p>
            <a:pPr indent="-361950" lvl="1" marL="914400" rtl="0" algn="l">
              <a:spcBef>
                <a:spcPts val="0"/>
              </a:spcBef>
              <a:spcAft>
                <a:spcPts val="0"/>
              </a:spcAft>
              <a:buSzPts val="2100"/>
              <a:buChar char="-"/>
            </a:pPr>
            <a:r>
              <a:rPr lang="de-DE" sz="2200"/>
              <a:t>Audio</a:t>
            </a:r>
            <a:endParaRPr sz="2200"/>
          </a:p>
          <a:p>
            <a:pPr indent="0" lvl="0" marL="0" rtl="0" algn="l">
              <a:spcBef>
                <a:spcPts val="360"/>
              </a:spcBef>
              <a:spcAft>
                <a:spcPts val="0"/>
              </a:spcAft>
              <a:buNone/>
            </a:pPr>
            <a:r>
              <a:rPr lang="de-DE" sz="2200"/>
              <a:t>Improved fact-checking</a:t>
            </a:r>
            <a:endParaRPr sz="2200"/>
          </a:p>
          <a:p>
            <a:pPr indent="0" lvl="0" marL="0" rtl="0" algn="l">
              <a:spcBef>
                <a:spcPts val="360"/>
              </a:spcBef>
              <a:spcAft>
                <a:spcPts val="0"/>
              </a:spcAft>
              <a:buNone/>
            </a:pPr>
            <a:r>
              <a:rPr lang="de-DE" sz="2200"/>
              <a:t>Generally better performance</a:t>
            </a:r>
            <a:endParaRPr sz="2200"/>
          </a:p>
          <a:p>
            <a:pPr indent="-361950" lvl="1" marL="914400" rtl="0" algn="l">
              <a:spcBef>
                <a:spcPts val="360"/>
              </a:spcBef>
              <a:spcAft>
                <a:spcPts val="0"/>
              </a:spcAft>
              <a:buSzPts val="2100"/>
              <a:buChar char="-"/>
            </a:pPr>
            <a:r>
              <a:rPr lang="de-DE" sz="2200"/>
              <a:t>more data</a:t>
            </a:r>
            <a:endParaRPr sz="2200"/>
          </a:p>
          <a:p>
            <a:pPr indent="-361950" lvl="1" marL="914400" rtl="0" algn="l">
              <a:spcBef>
                <a:spcPts val="0"/>
              </a:spcBef>
              <a:spcAft>
                <a:spcPts val="0"/>
              </a:spcAft>
              <a:buSzPts val="2100"/>
              <a:buChar char="-"/>
            </a:pPr>
            <a:r>
              <a:rPr lang="de-DE" sz="2200"/>
              <a:t>bigger models</a:t>
            </a:r>
            <a:endParaRPr sz="2200"/>
          </a:p>
          <a:p>
            <a:pPr indent="-361950" lvl="1" marL="914400" rtl="0" algn="l">
              <a:spcBef>
                <a:spcPts val="0"/>
              </a:spcBef>
              <a:spcAft>
                <a:spcPts val="0"/>
              </a:spcAft>
              <a:buSzPts val="2100"/>
              <a:buChar char="-"/>
            </a:pPr>
            <a:r>
              <a:rPr lang="de-DE" sz="2200"/>
              <a:t>more computing power</a:t>
            </a:r>
            <a:endParaRPr sz="2200"/>
          </a:p>
        </p:txBody>
      </p:sp>
      <p:sp>
        <p:nvSpPr>
          <p:cNvPr id="334" name="Google Shape;334;p38"/>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Expected Improvements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Kaplan et al: Scaling Laws for Neural Language Models, arxiv, 2020</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Performance improves uniformly as model size, data set and computational power are increased, as long as the other variables are not a limiting factor</a:t>
            </a:r>
            <a:endParaRPr/>
          </a:p>
        </p:txBody>
      </p:sp>
      <p:sp>
        <p:nvSpPr>
          <p:cNvPr id="341" name="Google Shape;341;p39"/>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Faster, bigger, more complex?</a:t>
            </a:r>
            <a:endParaRPr/>
          </a:p>
        </p:txBody>
      </p:sp>
      <p:pic>
        <p:nvPicPr>
          <p:cNvPr id="342" name="Google Shape;342;p39"/>
          <p:cNvPicPr preferRelativeResize="0"/>
          <p:nvPr/>
        </p:nvPicPr>
        <p:blipFill>
          <a:blip r:embed="rId3">
            <a:alphaModFix/>
          </a:blip>
          <a:stretch>
            <a:fillRect/>
          </a:stretch>
        </p:blipFill>
        <p:spPr>
          <a:xfrm>
            <a:off x="2147911" y="1554525"/>
            <a:ext cx="7894226" cy="3492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idx="1" type="body"/>
          </p:nvPr>
        </p:nvSpPr>
        <p:spPr>
          <a:xfrm>
            <a:off x="340975" y="3658300"/>
            <a:ext cx="10293300" cy="1152300"/>
          </a:xfrm>
          <a:prstGeom prst="rect">
            <a:avLst/>
          </a:prstGeom>
        </p:spPr>
        <p:txBody>
          <a:bodyPr anchorCtr="0" anchor="t" bIns="0" lIns="0" spcFirstLastPara="1" rIns="0" wrap="square" tIns="0">
            <a:noAutofit/>
          </a:bodyPr>
          <a:lstStyle/>
          <a:p>
            <a:pPr indent="0" lvl="0" marL="0" rtl="0" algn="l">
              <a:spcBef>
                <a:spcPts val="267"/>
              </a:spcBef>
              <a:spcAft>
                <a:spcPts val="0"/>
              </a:spcAft>
              <a:buNone/>
            </a:pPr>
            <a:r>
              <a:rPr lang="de-DE"/>
              <a:t>Use Cases and Detection</a:t>
            </a:r>
            <a:endParaRPr/>
          </a:p>
        </p:txBody>
      </p:sp>
      <p:sp>
        <p:nvSpPr>
          <p:cNvPr id="349" name="Google Shape;349;p40"/>
          <p:cNvSpPr txBox="1"/>
          <p:nvPr>
            <p:ph type="title"/>
          </p:nvPr>
        </p:nvSpPr>
        <p:spPr>
          <a:xfrm>
            <a:off x="384800" y="2872450"/>
            <a:ext cx="9599700" cy="50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de-DE"/>
              <a:t>Generative AI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b="1" lang="de-DE"/>
              <a:t>Natural language conversation AI</a:t>
            </a:r>
            <a:endParaRPr b="1"/>
          </a:p>
          <a:p>
            <a:pPr indent="0" lvl="0" marL="0" rtl="0" algn="l">
              <a:spcBef>
                <a:spcPts val="360"/>
              </a:spcBef>
              <a:spcAft>
                <a:spcPts val="0"/>
              </a:spcAft>
              <a:buClr>
                <a:schemeClr val="dk1"/>
              </a:buClr>
              <a:buSzPts val="1100"/>
              <a:buFont typeface="Arial"/>
              <a:buNone/>
            </a:pPr>
            <a:r>
              <a:t/>
            </a:r>
            <a:endParaRPr b="1"/>
          </a:p>
          <a:p>
            <a:pPr indent="0" lvl="0" marL="0" rtl="0" algn="l">
              <a:spcBef>
                <a:spcPts val="360"/>
              </a:spcBef>
              <a:spcAft>
                <a:spcPts val="0"/>
              </a:spcAft>
              <a:buClr>
                <a:schemeClr val="dk1"/>
              </a:buClr>
              <a:buSzPts val="1100"/>
              <a:buFont typeface="Arial"/>
              <a:buNone/>
            </a:pPr>
            <a:r>
              <a:rPr b="1" lang="de-DE"/>
              <a:t>Text generation</a:t>
            </a:r>
            <a:endParaRPr b="1"/>
          </a:p>
          <a:p>
            <a:pPr indent="0" lvl="0" marL="0" rtl="0" algn="l">
              <a:spcBef>
                <a:spcPts val="360"/>
              </a:spcBef>
              <a:spcAft>
                <a:spcPts val="0"/>
              </a:spcAft>
              <a:buClr>
                <a:schemeClr val="dk1"/>
              </a:buClr>
              <a:buSzPts val="1100"/>
              <a:buFont typeface="Arial"/>
              <a:buNone/>
            </a:pPr>
            <a:r>
              <a:t/>
            </a:r>
            <a:endParaRPr b="1"/>
          </a:p>
          <a:p>
            <a:pPr indent="0" lvl="0" marL="0" rtl="0" algn="l">
              <a:spcBef>
                <a:spcPts val="360"/>
              </a:spcBef>
              <a:spcAft>
                <a:spcPts val="0"/>
              </a:spcAft>
              <a:buClr>
                <a:schemeClr val="dk1"/>
              </a:buClr>
              <a:buSzPts val="1100"/>
              <a:buFont typeface="Arial"/>
              <a:buNone/>
            </a:pPr>
            <a:r>
              <a:rPr b="1" lang="de-DE"/>
              <a:t>Text completion</a:t>
            </a:r>
            <a:endParaRPr b="1"/>
          </a:p>
          <a:p>
            <a:pPr indent="0" lvl="0" marL="0" rtl="0" algn="l">
              <a:spcBef>
                <a:spcPts val="360"/>
              </a:spcBef>
              <a:spcAft>
                <a:spcPts val="0"/>
              </a:spcAft>
              <a:buClr>
                <a:schemeClr val="dk1"/>
              </a:buClr>
              <a:buSzPts val="1100"/>
              <a:buFont typeface="Arial"/>
              <a:buNone/>
            </a:pPr>
            <a:r>
              <a:t/>
            </a:r>
            <a:endParaRPr b="1"/>
          </a:p>
          <a:p>
            <a:pPr indent="0" lvl="0" marL="0" rtl="0" algn="l">
              <a:spcBef>
                <a:spcPts val="360"/>
              </a:spcBef>
              <a:spcAft>
                <a:spcPts val="0"/>
              </a:spcAft>
              <a:buClr>
                <a:schemeClr val="dk1"/>
              </a:buClr>
              <a:buSzPts val="1100"/>
              <a:buFont typeface="Arial"/>
              <a:buNone/>
            </a:pPr>
            <a:r>
              <a:rPr b="1" lang="de-DE"/>
              <a:t>Text summarisation</a:t>
            </a:r>
            <a:endParaRPr b="1"/>
          </a:p>
          <a:p>
            <a:pPr indent="0" lvl="0" marL="0" rtl="0" algn="l">
              <a:spcBef>
                <a:spcPts val="360"/>
              </a:spcBef>
              <a:spcAft>
                <a:spcPts val="0"/>
              </a:spcAft>
              <a:buClr>
                <a:schemeClr val="dk1"/>
              </a:buClr>
              <a:buSzPts val="1100"/>
              <a:buFont typeface="Arial"/>
              <a:buNone/>
            </a:pPr>
            <a:r>
              <a:t/>
            </a:r>
            <a:endParaRPr b="1"/>
          </a:p>
          <a:p>
            <a:pPr indent="0" lvl="0" marL="0" rtl="0" algn="l">
              <a:spcBef>
                <a:spcPts val="360"/>
              </a:spcBef>
              <a:spcAft>
                <a:spcPts val="0"/>
              </a:spcAft>
              <a:buNone/>
            </a:pPr>
            <a:r>
              <a:rPr b="1" lang="de-DE"/>
              <a:t>Speech processing</a:t>
            </a:r>
            <a:endParaRPr b="1"/>
          </a:p>
        </p:txBody>
      </p:sp>
      <p:sp>
        <p:nvSpPr>
          <p:cNvPr id="356" name="Google Shape;356;p41"/>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Use Cases</a:t>
            </a:r>
            <a:endParaRPr/>
          </a:p>
        </p:txBody>
      </p:sp>
      <p:pic>
        <p:nvPicPr>
          <p:cNvPr id="357" name="Google Shape;357;p41"/>
          <p:cNvPicPr preferRelativeResize="0"/>
          <p:nvPr/>
        </p:nvPicPr>
        <p:blipFill>
          <a:blip r:embed="rId3">
            <a:alphaModFix/>
          </a:blip>
          <a:stretch>
            <a:fillRect/>
          </a:stretch>
        </p:blipFill>
        <p:spPr>
          <a:xfrm>
            <a:off x="3990398" y="1881425"/>
            <a:ext cx="5945775" cy="4428899"/>
          </a:xfrm>
          <a:prstGeom prst="rect">
            <a:avLst/>
          </a:prstGeom>
          <a:noFill/>
          <a:ln cap="flat" cmpd="sng" w="19050">
            <a:solidFill>
              <a:srgbClr val="B90F22"/>
            </a:solidFill>
            <a:prstDash val="solid"/>
            <a:round/>
            <a:headEnd len="sm" w="sm" type="none"/>
            <a:tailEnd len="sm" w="sm" type="none"/>
          </a:ln>
        </p:spPr>
      </p:pic>
      <p:pic>
        <p:nvPicPr>
          <p:cNvPr id="358" name="Google Shape;358;p41"/>
          <p:cNvPicPr preferRelativeResize="0"/>
          <p:nvPr/>
        </p:nvPicPr>
        <p:blipFill>
          <a:blip r:embed="rId4">
            <a:alphaModFix/>
          </a:blip>
          <a:stretch>
            <a:fillRect/>
          </a:stretch>
        </p:blipFill>
        <p:spPr>
          <a:xfrm>
            <a:off x="7367600" y="880444"/>
            <a:ext cx="4617650" cy="4268206"/>
          </a:xfrm>
          <a:prstGeom prst="rect">
            <a:avLst/>
          </a:prstGeom>
          <a:noFill/>
          <a:ln cap="flat" cmpd="sng" w="19050">
            <a:solidFill>
              <a:srgbClr val="98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de-DE"/>
              <a:t>Mathematics</a:t>
            </a:r>
            <a:endParaRPr b="1"/>
          </a:p>
        </p:txBody>
      </p:sp>
      <p:sp>
        <p:nvSpPr>
          <p:cNvPr id="365" name="Google Shape;365;p42"/>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Use Cases</a:t>
            </a:r>
            <a:endParaRPr/>
          </a:p>
        </p:txBody>
      </p:sp>
      <p:pic>
        <p:nvPicPr>
          <p:cNvPr id="366" name="Google Shape;366;p42"/>
          <p:cNvPicPr preferRelativeResize="0"/>
          <p:nvPr/>
        </p:nvPicPr>
        <p:blipFill>
          <a:blip r:embed="rId3">
            <a:alphaModFix/>
          </a:blip>
          <a:stretch>
            <a:fillRect/>
          </a:stretch>
        </p:blipFill>
        <p:spPr>
          <a:xfrm>
            <a:off x="890213" y="2647950"/>
            <a:ext cx="4867275" cy="1562100"/>
          </a:xfrm>
          <a:prstGeom prst="rect">
            <a:avLst/>
          </a:prstGeom>
          <a:noFill/>
          <a:ln>
            <a:noFill/>
          </a:ln>
        </p:spPr>
      </p:pic>
      <p:pic>
        <p:nvPicPr>
          <p:cNvPr id="367" name="Google Shape;367;p42"/>
          <p:cNvPicPr preferRelativeResize="0"/>
          <p:nvPr/>
        </p:nvPicPr>
        <p:blipFill>
          <a:blip r:embed="rId4">
            <a:alphaModFix/>
          </a:blip>
          <a:stretch>
            <a:fillRect/>
          </a:stretch>
        </p:blipFill>
        <p:spPr>
          <a:xfrm>
            <a:off x="6293050" y="1362075"/>
            <a:ext cx="5105400" cy="413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de-DE"/>
              <a:t>Mathematics</a:t>
            </a:r>
            <a:endParaRPr b="1"/>
          </a:p>
        </p:txBody>
      </p:sp>
      <p:sp>
        <p:nvSpPr>
          <p:cNvPr id="374" name="Google Shape;374;p43"/>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Use Cases</a:t>
            </a:r>
            <a:endParaRPr/>
          </a:p>
        </p:txBody>
      </p:sp>
      <p:pic>
        <p:nvPicPr>
          <p:cNvPr id="375" name="Google Shape;375;p43"/>
          <p:cNvPicPr preferRelativeResize="0"/>
          <p:nvPr/>
        </p:nvPicPr>
        <p:blipFill>
          <a:blip r:embed="rId3">
            <a:alphaModFix/>
          </a:blip>
          <a:stretch>
            <a:fillRect/>
          </a:stretch>
        </p:blipFill>
        <p:spPr>
          <a:xfrm>
            <a:off x="685800" y="1628775"/>
            <a:ext cx="10820400" cy="3600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7"/>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 name="Google Shape;148;p17"/>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First: A Word from a Friend</a:t>
            </a:r>
            <a:endParaRPr/>
          </a:p>
        </p:txBody>
      </p:sp>
      <p:pic>
        <p:nvPicPr>
          <p:cNvPr descr="&quot;We're entering an era in which our enemies can make anyone say anything at any point in time.&quot;&#10;&#10;Check out more awesome videos at BuzzFeedVideo!&#10;https://bit.ly/YTbuzzfeedvideo&#10;https://bit.ly/YTbuzzfeedblue1&#10;https://bit.ly/YTbuzzfeedviolet&#10;&#10;GET MORE BUZZFEED:&#10;https://www.buzzfeed.com&#10;https://www.buzzfeed.com/videos&#10;https://www.youtube.com/buzzfeedvideo&#10;https://www.youtube.com/asis&#10;https://www.youtube.com/buzzfeedblue&#10;https://www.youtube.com/buzzfeedviolet&#10;https://www.youtube.com/perolike&#10;https://www.youtube.com/ladylike&#10;&#10;BuzzFeedVideo&#10;BuzzFeed Motion Picture’s flagship channel. Sometimes funny, sometimes serious, always shareable. New videos posted daily!&#10;&#10;Love BuzzFeed? Get the merch! BUY NOW: https://goo.gl/gQKF8m&#10;&#10;Credits: https://www.buzzfeed.com/bfmp/videos/52602&#10;&#10;EXTERNAL CREDITS&#10;Jordan Peele&#10;https://monkeypawproductions.com/" id="149" name="Google Shape;149;p17" title="You Won’t Believe What Obama Says In This Video! 😉">
            <a:hlinkClick r:id="rId3"/>
          </p:cNvPr>
          <p:cNvPicPr preferRelativeResize="0"/>
          <p:nvPr/>
        </p:nvPicPr>
        <p:blipFill>
          <a:blip r:embed="rId4">
            <a:alphaModFix/>
          </a:blip>
          <a:stretch>
            <a:fillRect/>
          </a:stretch>
        </p:blipFill>
        <p:spPr>
          <a:xfrm>
            <a:off x="1535232" y="990163"/>
            <a:ext cx="9439049" cy="530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de-DE"/>
              <a:t>Mathematics?</a:t>
            </a:r>
            <a:endParaRPr b="1"/>
          </a:p>
        </p:txBody>
      </p:sp>
      <p:sp>
        <p:nvSpPr>
          <p:cNvPr id="382" name="Google Shape;382;p44"/>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Use Cases</a:t>
            </a:r>
            <a:endParaRPr/>
          </a:p>
        </p:txBody>
      </p:sp>
      <p:pic>
        <p:nvPicPr>
          <p:cNvPr id="383" name="Google Shape;383;p44"/>
          <p:cNvPicPr preferRelativeResize="0"/>
          <p:nvPr/>
        </p:nvPicPr>
        <p:blipFill>
          <a:blip r:embed="rId3">
            <a:alphaModFix/>
          </a:blip>
          <a:stretch>
            <a:fillRect/>
          </a:stretch>
        </p:blipFill>
        <p:spPr>
          <a:xfrm>
            <a:off x="509588" y="1628775"/>
            <a:ext cx="11172825" cy="3600450"/>
          </a:xfrm>
          <a:prstGeom prst="rect">
            <a:avLst/>
          </a:prstGeom>
          <a:noFill/>
          <a:ln>
            <a:noFill/>
          </a:ln>
        </p:spPr>
      </p:pic>
      <p:sp>
        <p:nvSpPr>
          <p:cNvPr id="384" name="Google Shape;384;p44"/>
          <p:cNvSpPr/>
          <p:nvPr/>
        </p:nvSpPr>
        <p:spPr>
          <a:xfrm>
            <a:off x="4112925" y="2788600"/>
            <a:ext cx="1821300" cy="307200"/>
          </a:xfrm>
          <a:prstGeom prst="roundRect">
            <a:avLst>
              <a:gd fmla="val 16667" name="adj"/>
            </a:avLst>
          </a:prstGeom>
          <a:noFill/>
          <a:ln cap="flat" cmpd="sng" w="19050">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
          <p:cNvSpPr txBox="1"/>
          <p:nvPr/>
        </p:nvSpPr>
        <p:spPr>
          <a:xfrm>
            <a:off x="1137400" y="2496325"/>
            <a:ext cx="43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Different letter, same puzzle</a:t>
            </a:r>
            <a:endParaRPr/>
          </a:p>
        </p:txBody>
      </p:sp>
      <p:cxnSp>
        <p:nvCxnSpPr>
          <p:cNvPr id="386" name="Google Shape;386;p44"/>
          <p:cNvCxnSpPr/>
          <p:nvPr/>
        </p:nvCxnSpPr>
        <p:spPr>
          <a:xfrm>
            <a:off x="3475850" y="2721150"/>
            <a:ext cx="539700" cy="225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de-DE"/>
              <a:t>Mathematics?</a:t>
            </a:r>
            <a:endParaRPr b="1"/>
          </a:p>
        </p:txBody>
      </p:sp>
      <p:sp>
        <p:nvSpPr>
          <p:cNvPr id="393" name="Google Shape;393;p45"/>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Use Cases</a:t>
            </a:r>
            <a:endParaRPr/>
          </a:p>
        </p:txBody>
      </p:sp>
      <p:sp>
        <p:nvSpPr>
          <p:cNvPr id="394" name="Google Shape;394;p45"/>
          <p:cNvSpPr/>
          <p:nvPr/>
        </p:nvSpPr>
        <p:spPr>
          <a:xfrm>
            <a:off x="4112925" y="2788600"/>
            <a:ext cx="1821300" cy="307200"/>
          </a:xfrm>
          <a:prstGeom prst="roundRect">
            <a:avLst>
              <a:gd fmla="val 16667" name="adj"/>
            </a:avLst>
          </a:prstGeom>
          <a:noFill/>
          <a:ln cap="flat" cmpd="sng" w="19050">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45"/>
          <p:cNvPicPr preferRelativeResize="0"/>
          <p:nvPr/>
        </p:nvPicPr>
        <p:blipFill>
          <a:blip r:embed="rId3">
            <a:alphaModFix/>
          </a:blip>
          <a:stretch>
            <a:fillRect/>
          </a:stretch>
        </p:blipFill>
        <p:spPr>
          <a:xfrm>
            <a:off x="757238" y="1528763"/>
            <a:ext cx="10677525" cy="4714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6"/>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de-DE"/>
              <a:t>Code Generation</a:t>
            </a:r>
            <a:endParaRPr b="1"/>
          </a:p>
        </p:txBody>
      </p:sp>
      <p:sp>
        <p:nvSpPr>
          <p:cNvPr id="402" name="Google Shape;402;p46"/>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Use Cases</a:t>
            </a:r>
            <a:endParaRPr/>
          </a:p>
        </p:txBody>
      </p:sp>
      <p:pic>
        <p:nvPicPr>
          <p:cNvPr id="403" name="Google Shape;403;p46"/>
          <p:cNvPicPr preferRelativeResize="0"/>
          <p:nvPr/>
        </p:nvPicPr>
        <p:blipFill>
          <a:blip r:embed="rId3">
            <a:alphaModFix/>
          </a:blip>
          <a:stretch>
            <a:fillRect/>
          </a:stretch>
        </p:blipFill>
        <p:spPr>
          <a:xfrm>
            <a:off x="599471" y="1604975"/>
            <a:ext cx="4833926" cy="4615726"/>
          </a:xfrm>
          <a:prstGeom prst="rect">
            <a:avLst/>
          </a:prstGeom>
          <a:noFill/>
          <a:ln cap="flat" cmpd="sng" w="19050">
            <a:solidFill>
              <a:schemeClr val="dk2"/>
            </a:solidFill>
            <a:prstDash val="solid"/>
            <a:round/>
            <a:headEnd len="sm" w="sm" type="none"/>
            <a:tailEnd len="sm" w="sm" type="none"/>
          </a:ln>
        </p:spPr>
      </p:pic>
      <p:pic>
        <p:nvPicPr>
          <p:cNvPr id="404" name="Google Shape;404;p46"/>
          <p:cNvPicPr preferRelativeResize="0"/>
          <p:nvPr/>
        </p:nvPicPr>
        <p:blipFill>
          <a:blip r:embed="rId4">
            <a:alphaModFix/>
          </a:blip>
          <a:stretch>
            <a:fillRect/>
          </a:stretch>
        </p:blipFill>
        <p:spPr>
          <a:xfrm>
            <a:off x="5759125" y="1604975"/>
            <a:ext cx="5959800" cy="32401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de-DE"/>
              <a:t>Create exam questions</a:t>
            </a:r>
            <a:endParaRPr b="1"/>
          </a:p>
        </p:txBody>
      </p:sp>
      <p:sp>
        <p:nvSpPr>
          <p:cNvPr id="411" name="Google Shape;411;p47"/>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Use Cases</a:t>
            </a:r>
            <a:endParaRPr/>
          </a:p>
          <a:p>
            <a:pPr indent="0" lvl="0" marL="0" rtl="0" algn="l">
              <a:spcBef>
                <a:spcPts val="0"/>
              </a:spcBef>
              <a:spcAft>
                <a:spcPts val="0"/>
              </a:spcAft>
              <a:buNone/>
            </a:pPr>
            <a:r>
              <a:t/>
            </a:r>
            <a:endParaRPr/>
          </a:p>
        </p:txBody>
      </p:sp>
      <p:pic>
        <p:nvPicPr>
          <p:cNvPr id="412" name="Google Shape;412;p47"/>
          <p:cNvPicPr preferRelativeResize="0"/>
          <p:nvPr/>
        </p:nvPicPr>
        <p:blipFill>
          <a:blip r:embed="rId3">
            <a:alphaModFix/>
          </a:blip>
          <a:stretch>
            <a:fillRect/>
          </a:stretch>
        </p:blipFill>
        <p:spPr>
          <a:xfrm>
            <a:off x="420200" y="1611100"/>
            <a:ext cx="4617500" cy="4617500"/>
          </a:xfrm>
          <a:prstGeom prst="rect">
            <a:avLst/>
          </a:prstGeom>
          <a:noFill/>
          <a:ln>
            <a:noFill/>
          </a:ln>
        </p:spPr>
      </p:pic>
      <p:pic>
        <p:nvPicPr>
          <p:cNvPr id="413" name="Google Shape;413;p47"/>
          <p:cNvPicPr preferRelativeResize="0"/>
          <p:nvPr/>
        </p:nvPicPr>
        <p:blipFill>
          <a:blip r:embed="rId4">
            <a:alphaModFix/>
          </a:blip>
          <a:stretch>
            <a:fillRect/>
          </a:stretch>
        </p:blipFill>
        <p:spPr>
          <a:xfrm>
            <a:off x="5343450" y="1086500"/>
            <a:ext cx="5886450" cy="2647950"/>
          </a:xfrm>
          <a:prstGeom prst="rect">
            <a:avLst/>
          </a:prstGeom>
          <a:noFill/>
          <a:ln>
            <a:noFill/>
          </a:ln>
        </p:spPr>
      </p:pic>
      <p:pic>
        <p:nvPicPr>
          <p:cNvPr id="414" name="Google Shape;414;p47"/>
          <p:cNvPicPr preferRelativeResize="0"/>
          <p:nvPr/>
        </p:nvPicPr>
        <p:blipFill rotWithShape="1">
          <a:blip r:embed="rId5">
            <a:alphaModFix/>
          </a:blip>
          <a:srcRect b="57279" l="0" r="0" t="0"/>
          <a:stretch/>
        </p:blipFill>
        <p:spPr>
          <a:xfrm>
            <a:off x="5343450" y="3942678"/>
            <a:ext cx="5886450" cy="2296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8"/>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de-DE"/>
              <a:t>Social Media Generation</a:t>
            </a:r>
            <a:endParaRPr b="1"/>
          </a:p>
        </p:txBody>
      </p:sp>
      <p:sp>
        <p:nvSpPr>
          <p:cNvPr id="421" name="Google Shape;421;p48"/>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Use Cases</a:t>
            </a:r>
            <a:endParaRPr/>
          </a:p>
        </p:txBody>
      </p:sp>
      <p:pic>
        <p:nvPicPr>
          <p:cNvPr id="422" name="Google Shape;422;p48"/>
          <p:cNvPicPr preferRelativeResize="0"/>
          <p:nvPr/>
        </p:nvPicPr>
        <p:blipFill>
          <a:blip r:embed="rId3">
            <a:alphaModFix/>
          </a:blip>
          <a:stretch>
            <a:fillRect/>
          </a:stretch>
        </p:blipFill>
        <p:spPr>
          <a:xfrm>
            <a:off x="3009176" y="1619976"/>
            <a:ext cx="6048600" cy="4609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9"/>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de-DE"/>
              <a:t>B</a:t>
            </a:r>
            <a:r>
              <a:rPr b="1" lang="de-DE"/>
              <a:t>log posts</a:t>
            </a:r>
            <a:endParaRPr b="1"/>
          </a:p>
        </p:txBody>
      </p:sp>
      <p:sp>
        <p:nvSpPr>
          <p:cNvPr id="429" name="Google Shape;429;p49"/>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Use Cases</a:t>
            </a:r>
            <a:endParaRPr/>
          </a:p>
          <a:p>
            <a:pPr indent="0" lvl="0" marL="0" rtl="0" algn="l">
              <a:spcBef>
                <a:spcPts val="0"/>
              </a:spcBef>
              <a:spcAft>
                <a:spcPts val="0"/>
              </a:spcAft>
              <a:buNone/>
            </a:pPr>
            <a:r>
              <a:t/>
            </a:r>
            <a:endParaRPr/>
          </a:p>
        </p:txBody>
      </p:sp>
      <p:pic>
        <p:nvPicPr>
          <p:cNvPr id="430" name="Google Shape;430;p49"/>
          <p:cNvPicPr preferRelativeResize="0"/>
          <p:nvPr/>
        </p:nvPicPr>
        <p:blipFill rotWithShape="1">
          <a:blip r:embed="rId3">
            <a:alphaModFix/>
          </a:blip>
          <a:srcRect b="21697" l="0" r="0" t="0"/>
          <a:stretch/>
        </p:blipFill>
        <p:spPr>
          <a:xfrm>
            <a:off x="334425" y="1503150"/>
            <a:ext cx="5760000" cy="4883374"/>
          </a:xfrm>
          <a:prstGeom prst="rect">
            <a:avLst/>
          </a:prstGeom>
          <a:noFill/>
          <a:ln cap="flat" cmpd="sng" w="19050">
            <a:solidFill>
              <a:schemeClr val="dk2"/>
            </a:solidFill>
            <a:prstDash val="solid"/>
            <a:round/>
            <a:headEnd len="sm" w="sm" type="none"/>
            <a:tailEnd len="sm" w="sm" type="none"/>
          </a:ln>
        </p:spPr>
      </p:pic>
      <p:pic>
        <p:nvPicPr>
          <p:cNvPr id="431" name="Google Shape;431;p49"/>
          <p:cNvPicPr preferRelativeResize="0"/>
          <p:nvPr/>
        </p:nvPicPr>
        <p:blipFill>
          <a:blip r:embed="rId4">
            <a:alphaModFix/>
          </a:blip>
          <a:stretch>
            <a:fillRect/>
          </a:stretch>
        </p:blipFill>
        <p:spPr>
          <a:xfrm>
            <a:off x="6532607" y="1077050"/>
            <a:ext cx="5323018" cy="5309474"/>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0"/>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de-DE"/>
              <a:t>Definition:</a:t>
            </a:r>
            <a:endParaRPr b="1"/>
          </a:p>
          <a:p>
            <a:pPr indent="0" lvl="0" marL="0" rtl="0" algn="l">
              <a:spcBef>
                <a:spcPts val="360"/>
              </a:spcBef>
              <a:spcAft>
                <a:spcPts val="0"/>
              </a:spcAft>
              <a:buNone/>
            </a:pPr>
            <a:r>
              <a:rPr lang="de-DE"/>
              <a:t>“Plagiarism: </a:t>
            </a:r>
            <a:r>
              <a:rPr lang="de-DE"/>
              <a:t>the process or practice of using another person's ideas or work and pretending that it is your own.”</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(Cambridge Dictionary)</a:t>
            </a:r>
            <a:endParaRPr/>
          </a:p>
        </p:txBody>
      </p:sp>
      <p:sp>
        <p:nvSpPr>
          <p:cNvPr id="438" name="Google Shape;438;p50"/>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Main Concern For Many People: Plagiarism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1"/>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de-DE"/>
              <a:t>With common plagiarism software: no chance, new texts are unique</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rPr lang="de-DE"/>
              <a:t>AI Classifier by OpenAI (31 January 2023):</a:t>
            </a:r>
            <a:endParaRPr/>
          </a:p>
          <a:p>
            <a:pPr indent="-368300" lvl="0" marL="457200" rtl="0" algn="l">
              <a:spcBef>
                <a:spcPts val="360"/>
              </a:spcBef>
              <a:spcAft>
                <a:spcPts val="0"/>
              </a:spcAft>
              <a:buSzPts val="2200"/>
              <a:buChar char="-"/>
            </a:pPr>
            <a:r>
              <a:rPr lang="de-DE"/>
              <a:t>Recognises 26% of automatically generated texts</a:t>
            </a:r>
            <a:endParaRPr/>
          </a:p>
          <a:p>
            <a:pPr indent="-368300" lvl="0" marL="457200" rtl="0" algn="l">
              <a:spcBef>
                <a:spcPts val="0"/>
              </a:spcBef>
              <a:spcAft>
                <a:spcPts val="0"/>
              </a:spcAft>
              <a:buSzPts val="2200"/>
              <a:buChar char="-"/>
            </a:pPr>
            <a:r>
              <a:rPr lang="de-DE"/>
              <a:t>Also falsely recognises 9% of manually created texts (false positives)</a:t>
            </a:r>
            <a:endParaRPr/>
          </a:p>
          <a:p>
            <a:pPr indent="0" lvl="0" marL="0" rtl="0" algn="l">
              <a:spcBef>
                <a:spcPts val="360"/>
              </a:spcBef>
              <a:spcAft>
                <a:spcPts val="0"/>
              </a:spcAft>
              <a:buNone/>
            </a:pPr>
            <a:r>
              <a:rPr lang="de-DE"/>
              <a:t>= Not a usable solution</a:t>
            </a:r>
            <a:endParaRPr/>
          </a:p>
        </p:txBody>
      </p:sp>
      <p:sp>
        <p:nvSpPr>
          <p:cNvPr id="445" name="Google Shape;445;p51"/>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de-DE"/>
              <a:t>Can you detect </a:t>
            </a:r>
            <a:r>
              <a:rPr lang="de-DE"/>
              <a:t>A</a:t>
            </a:r>
            <a:r>
              <a:rPr lang="de-DE"/>
              <a:t>I generated content?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2"/>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2" name="Google Shape;452;p52"/>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Can you detect AI generated content?</a:t>
            </a:r>
            <a:endParaRPr/>
          </a:p>
        </p:txBody>
      </p:sp>
      <p:pic>
        <p:nvPicPr>
          <p:cNvPr id="453" name="Google Shape;453;p52"/>
          <p:cNvPicPr preferRelativeResize="0"/>
          <p:nvPr/>
        </p:nvPicPr>
        <p:blipFill>
          <a:blip r:embed="rId3">
            <a:alphaModFix/>
          </a:blip>
          <a:stretch>
            <a:fillRect/>
          </a:stretch>
        </p:blipFill>
        <p:spPr>
          <a:xfrm>
            <a:off x="3506700" y="1039550"/>
            <a:ext cx="5297000" cy="3540375"/>
          </a:xfrm>
          <a:prstGeom prst="rect">
            <a:avLst/>
          </a:prstGeom>
          <a:noFill/>
          <a:ln>
            <a:noFill/>
          </a:ln>
        </p:spPr>
      </p:pic>
      <p:pic>
        <p:nvPicPr>
          <p:cNvPr id="454" name="Google Shape;454;p52"/>
          <p:cNvPicPr preferRelativeResize="0"/>
          <p:nvPr/>
        </p:nvPicPr>
        <p:blipFill>
          <a:blip r:embed="rId4">
            <a:alphaModFix/>
          </a:blip>
          <a:stretch>
            <a:fillRect/>
          </a:stretch>
        </p:blipFill>
        <p:spPr>
          <a:xfrm>
            <a:off x="1421213" y="4579925"/>
            <a:ext cx="4276725" cy="1714500"/>
          </a:xfrm>
          <a:prstGeom prst="rect">
            <a:avLst/>
          </a:prstGeom>
          <a:noFill/>
          <a:ln>
            <a:noFill/>
          </a:ln>
        </p:spPr>
      </p:pic>
      <p:pic>
        <p:nvPicPr>
          <p:cNvPr id="455" name="Google Shape;455;p52"/>
          <p:cNvPicPr preferRelativeResize="0"/>
          <p:nvPr/>
        </p:nvPicPr>
        <p:blipFill>
          <a:blip r:embed="rId5">
            <a:alphaModFix/>
          </a:blip>
          <a:stretch>
            <a:fillRect/>
          </a:stretch>
        </p:blipFill>
        <p:spPr>
          <a:xfrm>
            <a:off x="7445663" y="4579913"/>
            <a:ext cx="3267075" cy="1762125"/>
          </a:xfrm>
          <a:prstGeom prst="rect">
            <a:avLst/>
          </a:prstGeom>
          <a:noFill/>
          <a:ln cap="flat" cmpd="sng" w="19050">
            <a:solidFill>
              <a:schemeClr val="dk2"/>
            </a:solidFill>
            <a:prstDash val="solid"/>
            <a:round/>
            <a:headEnd len="sm" w="sm" type="none"/>
            <a:tailEnd len="sm" w="sm" type="none"/>
          </a:ln>
        </p:spPr>
      </p:pic>
      <p:sp>
        <p:nvSpPr>
          <p:cNvPr id="456" name="Google Shape;456;p52"/>
          <p:cNvSpPr/>
          <p:nvPr/>
        </p:nvSpPr>
        <p:spPr>
          <a:xfrm>
            <a:off x="8671425" y="4681900"/>
            <a:ext cx="1800300" cy="349500"/>
          </a:xfrm>
          <a:prstGeom prst="roundRect">
            <a:avLst>
              <a:gd fmla="val 16667" name="adj"/>
            </a:avLst>
          </a:prstGeom>
          <a:noFill/>
          <a:ln cap="flat" cmpd="sng" w="28575">
            <a:solidFill>
              <a:srgbClr val="B90F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2"/>
          <p:cNvSpPr/>
          <p:nvPr/>
        </p:nvSpPr>
        <p:spPr>
          <a:xfrm>
            <a:off x="1706400" y="5071675"/>
            <a:ext cx="3826200" cy="619200"/>
          </a:xfrm>
          <a:prstGeom prst="roundRect">
            <a:avLst>
              <a:gd fmla="val 16667" name="adj"/>
            </a:avLst>
          </a:prstGeom>
          <a:noFill/>
          <a:ln cap="flat" cmpd="sng" w="28575">
            <a:solidFill>
              <a:srgbClr val="B90F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2"/>
          <p:cNvSpPr/>
          <p:nvPr/>
        </p:nvSpPr>
        <p:spPr>
          <a:xfrm>
            <a:off x="5567000" y="4117850"/>
            <a:ext cx="1205400" cy="349500"/>
          </a:xfrm>
          <a:prstGeom prst="roundRect">
            <a:avLst>
              <a:gd fmla="val 16667" name="adj"/>
            </a:avLst>
          </a:prstGeom>
          <a:noFill/>
          <a:ln cap="flat" cmpd="sng" w="28575">
            <a:solidFill>
              <a:srgbClr val="B90F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2"/>
          <p:cNvSpPr txBox="1"/>
          <p:nvPr/>
        </p:nvSpPr>
        <p:spPr>
          <a:xfrm>
            <a:off x="487250" y="2016425"/>
            <a:ext cx="25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Input: Hand-written text from a company website</a:t>
            </a:r>
            <a:endParaRPr/>
          </a:p>
        </p:txBody>
      </p:sp>
      <p:cxnSp>
        <p:nvCxnSpPr>
          <p:cNvPr id="460" name="Google Shape;460;p52"/>
          <p:cNvCxnSpPr/>
          <p:nvPr/>
        </p:nvCxnSpPr>
        <p:spPr>
          <a:xfrm flipH="1" rot="10800000">
            <a:off x="3026750" y="2228775"/>
            <a:ext cx="448500" cy="792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3"/>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Problems of all these tools:</a:t>
            </a:r>
            <a:endParaRPr/>
          </a:p>
          <a:p>
            <a:pPr indent="-368300" lvl="0" marL="457200" rtl="0" algn="l">
              <a:spcBef>
                <a:spcPts val="360"/>
              </a:spcBef>
              <a:spcAft>
                <a:spcPts val="0"/>
              </a:spcAft>
              <a:buSzPts val="2200"/>
              <a:buChar char="-"/>
            </a:pPr>
            <a:r>
              <a:rPr lang="de-DE"/>
              <a:t>only stochastic assessment (what consequence should "60% AI generated" have?)</a:t>
            </a:r>
            <a:endParaRPr/>
          </a:p>
          <a:p>
            <a:pPr indent="-368300" lvl="0" marL="457200" rtl="0" algn="l">
              <a:spcBef>
                <a:spcPts val="0"/>
              </a:spcBef>
              <a:spcAft>
                <a:spcPts val="0"/>
              </a:spcAft>
              <a:buSzPts val="2200"/>
              <a:buChar char="-"/>
            </a:pPr>
            <a:r>
              <a:rPr lang="de-DE"/>
              <a:t>Trained on current knowledge and common tools</a:t>
            </a:r>
            <a:endParaRPr/>
          </a:p>
        </p:txBody>
      </p:sp>
      <p:sp>
        <p:nvSpPr>
          <p:cNvPr id="467" name="Google Shape;467;p53"/>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Can you detect AI generated content?</a:t>
            </a:r>
            <a:endParaRPr/>
          </a:p>
          <a:p>
            <a:pPr indent="0" lvl="0" marL="0" rtl="0" algn="l">
              <a:spcBef>
                <a:spcPts val="0"/>
              </a:spcBef>
              <a:spcAft>
                <a:spcPts val="0"/>
              </a:spcAft>
              <a:buClr>
                <a:schemeClr val="dk1"/>
              </a:buClr>
              <a:buSzPts val="1100"/>
              <a:buFont typeface="Arial"/>
              <a:buNone/>
            </a:pPr>
            <a:r>
              <a:t/>
            </a:r>
            <a:endParaRPr/>
          </a:p>
        </p:txBody>
      </p:sp>
      <p:pic>
        <p:nvPicPr>
          <p:cNvPr id="468" name="Google Shape;468;p53"/>
          <p:cNvPicPr preferRelativeResize="0"/>
          <p:nvPr/>
        </p:nvPicPr>
        <p:blipFill>
          <a:blip r:embed="rId3">
            <a:alphaModFix/>
          </a:blip>
          <a:stretch>
            <a:fillRect/>
          </a:stretch>
        </p:blipFill>
        <p:spPr>
          <a:xfrm>
            <a:off x="3767138" y="3724275"/>
            <a:ext cx="4657725" cy="1847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Generative AI tools are </a:t>
            </a:r>
            <a:r>
              <a:rPr lang="de-DE"/>
              <a:t>extremely</a:t>
            </a:r>
            <a:r>
              <a:rPr lang="de-DE"/>
              <a:t> popular right now</a:t>
            </a:r>
            <a:endParaRPr/>
          </a:p>
          <a:p>
            <a:pPr indent="0" lvl="0" marL="0" rtl="0" algn="l">
              <a:spcBef>
                <a:spcPts val="360"/>
              </a:spcBef>
              <a:spcAft>
                <a:spcPts val="0"/>
              </a:spcAft>
              <a:buNone/>
            </a:pPr>
            <a:r>
              <a:rPr lang="de-DE"/>
              <a:t>In particular text tools: ChatGPT, Bing Chat, Bard…</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Today we will look at:</a:t>
            </a:r>
            <a:endParaRPr/>
          </a:p>
          <a:p>
            <a:pPr indent="0" lvl="0" marL="0" rtl="0" algn="l">
              <a:spcBef>
                <a:spcPts val="360"/>
              </a:spcBef>
              <a:spcAft>
                <a:spcPts val="0"/>
              </a:spcAft>
              <a:buNone/>
            </a:pPr>
            <a:r>
              <a:t/>
            </a:r>
            <a:endParaRPr/>
          </a:p>
          <a:p>
            <a:pPr indent="-368300" lvl="0" marL="457200" rtl="0" algn="l">
              <a:spcBef>
                <a:spcPts val="360"/>
              </a:spcBef>
              <a:spcAft>
                <a:spcPts val="0"/>
              </a:spcAft>
              <a:buSzPts val="2200"/>
              <a:buChar char="-"/>
            </a:pPr>
            <a:r>
              <a:rPr lang="de-DE"/>
              <a:t>An overview of textual tools and large language models</a:t>
            </a:r>
            <a:endParaRPr/>
          </a:p>
          <a:p>
            <a:pPr indent="-368300" lvl="0" marL="457200" rtl="0" algn="l">
              <a:spcBef>
                <a:spcPts val="0"/>
              </a:spcBef>
              <a:spcAft>
                <a:spcPts val="0"/>
              </a:spcAft>
              <a:buSzPts val="2200"/>
              <a:buChar char="-"/>
            </a:pPr>
            <a:r>
              <a:rPr lang="de-DE"/>
              <a:t>Uses and misuses of generative AI</a:t>
            </a:r>
            <a:endParaRPr/>
          </a:p>
          <a:p>
            <a:pPr indent="-368300" lvl="0" marL="457200" rtl="0" algn="l">
              <a:spcBef>
                <a:spcPts val="0"/>
              </a:spcBef>
              <a:spcAft>
                <a:spcPts val="0"/>
              </a:spcAft>
              <a:buSzPts val="2200"/>
              <a:buChar char="-"/>
            </a:pPr>
            <a:r>
              <a:rPr lang="de-DE"/>
              <a:t>Other Ethical concerns</a:t>
            </a:r>
            <a:endParaRPr/>
          </a:p>
        </p:txBody>
      </p:sp>
      <p:sp>
        <p:nvSpPr>
          <p:cNvPr id="156" name="Google Shape;156;p18"/>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The Rise of Generative AI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4"/>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“A Watermark for Large Language Models”, Kirchbauer et. al., University of Maryland</a:t>
            </a:r>
            <a:endParaRPr/>
          </a:p>
          <a:p>
            <a:pPr indent="0" lvl="0" marL="0" rtl="0" algn="l">
              <a:spcBef>
                <a:spcPts val="360"/>
              </a:spcBef>
              <a:spcAft>
                <a:spcPts val="0"/>
              </a:spcAft>
              <a:buNone/>
            </a:pPr>
            <a:r>
              <a:rPr lang="de-DE" u="sng">
                <a:solidFill>
                  <a:schemeClr val="hlink"/>
                </a:solidFill>
                <a:hlinkClick r:id="rId3"/>
              </a:rPr>
              <a:t>https://arxiv.org/abs/2301.10226</a:t>
            </a:r>
            <a:endParaRPr/>
          </a:p>
          <a:p>
            <a:pPr indent="0" lvl="0" marL="0" rtl="0" algn="l">
              <a:spcBef>
                <a:spcPts val="360"/>
              </a:spcBef>
              <a:spcAft>
                <a:spcPts val="0"/>
              </a:spcAft>
              <a:buClr>
                <a:schemeClr val="dk1"/>
              </a:buClr>
              <a:buSzPts val="1100"/>
              <a:buFont typeface="Arial"/>
              <a:buNone/>
            </a:pPr>
            <a:r>
              <a:t/>
            </a:r>
            <a:endParaRPr/>
          </a:p>
        </p:txBody>
      </p:sp>
      <p:sp>
        <p:nvSpPr>
          <p:cNvPr id="475" name="Google Shape;475;p54"/>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Approach for Text “Watermark”</a:t>
            </a:r>
            <a:endParaRPr/>
          </a:p>
        </p:txBody>
      </p:sp>
      <p:pic>
        <p:nvPicPr>
          <p:cNvPr id="476" name="Google Shape;476;p54"/>
          <p:cNvPicPr preferRelativeResize="0"/>
          <p:nvPr/>
        </p:nvPicPr>
        <p:blipFill>
          <a:blip r:embed="rId4">
            <a:alphaModFix/>
          </a:blip>
          <a:stretch>
            <a:fillRect/>
          </a:stretch>
        </p:blipFill>
        <p:spPr>
          <a:xfrm>
            <a:off x="3949713" y="2380998"/>
            <a:ext cx="4610075" cy="3823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5"/>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I go to the…</a:t>
            </a:r>
            <a:endParaRPr/>
          </a:p>
        </p:txBody>
      </p:sp>
      <p:sp>
        <p:nvSpPr>
          <p:cNvPr id="483" name="Google Shape;483;p55"/>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Approach for Text “Watermark”</a:t>
            </a:r>
            <a:endParaRPr/>
          </a:p>
        </p:txBody>
      </p:sp>
      <p:sp>
        <p:nvSpPr>
          <p:cNvPr id="484" name="Google Shape;484;p55"/>
          <p:cNvSpPr/>
          <p:nvPr/>
        </p:nvSpPr>
        <p:spPr>
          <a:xfrm>
            <a:off x="3029125" y="2135975"/>
            <a:ext cx="1430700" cy="472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dk1"/>
                </a:solidFill>
              </a:rPr>
              <a:t>beach</a:t>
            </a:r>
            <a:endParaRPr>
              <a:solidFill>
                <a:schemeClr val="dk1"/>
              </a:solidFill>
            </a:endParaRPr>
          </a:p>
        </p:txBody>
      </p:sp>
      <p:sp>
        <p:nvSpPr>
          <p:cNvPr id="485" name="Google Shape;485;p55"/>
          <p:cNvSpPr/>
          <p:nvPr/>
        </p:nvSpPr>
        <p:spPr>
          <a:xfrm>
            <a:off x="3029125" y="3624875"/>
            <a:ext cx="1430700" cy="472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dk1"/>
                </a:solidFill>
              </a:rPr>
              <a:t>cinema</a:t>
            </a:r>
            <a:endParaRPr>
              <a:solidFill>
                <a:schemeClr val="dk1"/>
              </a:solidFill>
            </a:endParaRPr>
          </a:p>
        </p:txBody>
      </p:sp>
      <p:sp>
        <p:nvSpPr>
          <p:cNvPr id="486" name="Google Shape;486;p55"/>
          <p:cNvSpPr/>
          <p:nvPr/>
        </p:nvSpPr>
        <p:spPr>
          <a:xfrm>
            <a:off x="3029125" y="4369325"/>
            <a:ext cx="1430700" cy="472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dk1"/>
                </a:solidFill>
              </a:rPr>
              <a:t>house</a:t>
            </a:r>
            <a:endParaRPr>
              <a:solidFill>
                <a:schemeClr val="dk1"/>
              </a:solidFill>
            </a:endParaRPr>
          </a:p>
        </p:txBody>
      </p:sp>
      <p:sp>
        <p:nvSpPr>
          <p:cNvPr id="487" name="Google Shape;487;p55"/>
          <p:cNvSpPr/>
          <p:nvPr/>
        </p:nvSpPr>
        <p:spPr>
          <a:xfrm>
            <a:off x="3029125" y="2880425"/>
            <a:ext cx="1430700" cy="472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dk1"/>
                </a:solidFill>
              </a:rPr>
              <a:t>store</a:t>
            </a:r>
            <a:endParaRPr>
              <a:solidFill>
                <a:schemeClr val="dk1"/>
              </a:solidFill>
            </a:endParaRPr>
          </a:p>
        </p:txBody>
      </p:sp>
      <p:sp>
        <p:nvSpPr>
          <p:cNvPr id="488" name="Google Shape;488;p55"/>
          <p:cNvSpPr/>
          <p:nvPr/>
        </p:nvSpPr>
        <p:spPr>
          <a:xfrm>
            <a:off x="3029125" y="5113775"/>
            <a:ext cx="1430700" cy="472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dk1"/>
                </a:solidFill>
              </a:rPr>
              <a:t>hospital</a:t>
            </a:r>
            <a:endParaRPr>
              <a:solidFill>
                <a:schemeClr val="dk1"/>
              </a:solidFill>
            </a:endParaRPr>
          </a:p>
        </p:txBody>
      </p:sp>
      <p:sp>
        <p:nvSpPr>
          <p:cNvPr id="489" name="Google Shape;489;p55"/>
          <p:cNvSpPr/>
          <p:nvPr/>
        </p:nvSpPr>
        <p:spPr>
          <a:xfrm>
            <a:off x="3029125" y="5858225"/>
            <a:ext cx="1430700" cy="472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dk1"/>
                </a:solidFill>
              </a:rPr>
              <a:t>bar</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6"/>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Based on context, split next output options randomly in two halves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I go to the…</a:t>
            </a:r>
            <a:endParaRPr/>
          </a:p>
        </p:txBody>
      </p:sp>
      <p:sp>
        <p:nvSpPr>
          <p:cNvPr id="496" name="Google Shape;496;p56"/>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Approach for Text “Watermark”</a:t>
            </a:r>
            <a:endParaRPr/>
          </a:p>
        </p:txBody>
      </p:sp>
      <p:sp>
        <p:nvSpPr>
          <p:cNvPr id="497" name="Google Shape;497;p56"/>
          <p:cNvSpPr/>
          <p:nvPr/>
        </p:nvSpPr>
        <p:spPr>
          <a:xfrm>
            <a:off x="3029125"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beach</a:t>
            </a:r>
            <a:endParaRPr>
              <a:solidFill>
                <a:schemeClr val="lt1"/>
              </a:solidFill>
            </a:endParaRPr>
          </a:p>
        </p:txBody>
      </p:sp>
      <p:sp>
        <p:nvSpPr>
          <p:cNvPr id="498" name="Google Shape;498;p56"/>
          <p:cNvSpPr/>
          <p:nvPr/>
        </p:nvSpPr>
        <p:spPr>
          <a:xfrm>
            <a:off x="3029125" y="36248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cinema</a:t>
            </a:r>
            <a:endParaRPr>
              <a:solidFill>
                <a:schemeClr val="lt1"/>
              </a:solidFill>
            </a:endParaRPr>
          </a:p>
        </p:txBody>
      </p:sp>
      <p:sp>
        <p:nvSpPr>
          <p:cNvPr id="499" name="Google Shape;499;p56"/>
          <p:cNvSpPr/>
          <p:nvPr/>
        </p:nvSpPr>
        <p:spPr>
          <a:xfrm>
            <a:off x="3029125" y="436932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house</a:t>
            </a:r>
            <a:endParaRPr>
              <a:solidFill>
                <a:schemeClr val="lt1"/>
              </a:solidFill>
            </a:endParaRPr>
          </a:p>
        </p:txBody>
      </p:sp>
      <p:sp>
        <p:nvSpPr>
          <p:cNvPr id="500" name="Google Shape;500;p56"/>
          <p:cNvSpPr/>
          <p:nvPr/>
        </p:nvSpPr>
        <p:spPr>
          <a:xfrm>
            <a:off x="3029125" y="2880425"/>
            <a:ext cx="1430700" cy="472200"/>
          </a:xfrm>
          <a:prstGeom prst="roundRect">
            <a:avLst>
              <a:gd fmla="val 16667" name="adj"/>
            </a:avLst>
          </a:prstGeom>
          <a:solidFill>
            <a:srgbClr val="B90F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store</a:t>
            </a:r>
            <a:endParaRPr>
              <a:solidFill>
                <a:schemeClr val="lt1"/>
              </a:solidFill>
            </a:endParaRPr>
          </a:p>
        </p:txBody>
      </p:sp>
      <p:sp>
        <p:nvSpPr>
          <p:cNvPr id="501" name="Google Shape;501;p56"/>
          <p:cNvSpPr/>
          <p:nvPr/>
        </p:nvSpPr>
        <p:spPr>
          <a:xfrm>
            <a:off x="3029125" y="5113775"/>
            <a:ext cx="1430700" cy="472200"/>
          </a:xfrm>
          <a:prstGeom prst="roundRect">
            <a:avLst>
              <a:gd fmla="val 16667" name="adj"/>
            </a:avLst>
          </a:prstGeom>
          <a:solidFill>
            <a:srgbClr val="B90F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hospital</a:t>
            </a:r>
            <a:endParaRPr>
              <a:solidFill>
                <a:schemeClr val="lt1"/>
              </a:solidFill>
            </a:endParaRPr>
          </a:p>
        </p:txBody>
      </p:sp>
      <p:sp>
        <p:nvSpPr>
          <p:cNvPr id="502" name="Google Shape;502;p56"/>
          <p:cNvSpPr/>
          <p:nvPr/>
        </p:nvSpPr>
        <p:spPr>
          <a:xfrm>
            <a:off x="3029125" y="5858225"/>
            <a:ext cx="1430700" cy="472200"/>
          </a:xfrm>
          <a:prstGeom prst="roundRect">
            <a:avLst>
              <a:gd fmla="val 16667" name="adj"/>
            </a:avLst>
          </a:prstGeom>
          <a:solidFill>
            <a:srgbClr val="B90F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bar</a:t>
            </a:r>
            <a:endParaRPr>
              <a:solidFill>
                <a:schemeClr val="lt1"/>
              </a:solidFill>
            </a:endParaRPr>
          </a:p>
        </p:txBody>
      </p:sp>
      <p:sp>
        <p:nvSpPr>
          <p:cNvPr id="503" name="Google Shape;503;p56"/>
          <p:cNvSpPr txBox="1"/>
          <p:nvPr/>
        </p:nvSpPr>
        <p:spPr>
          <a:xfrm>
            <a:off x="4613625" y="2171975"/>
            <a:ext cx="1259100" cy="4002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de-DE"/>
              <a:t>Probability </a:t>
            </a:r>
            <a:r>
              <a:rPr lang="de-DE"/>
              <a:t>+</a:t>
            </a:r>
            <a:endParaRPr/>
          </a:p>
        </p:txBody>
      </p:sp>
      <p:sp>
        <p:nvSpPr>
          <p:cNvPr id="504" name="Google Shape;504;p56"/>
          <p:cNvSpPr txBox="1"/>
          <p:nvPr/>
        </p:nvSpPr>
        <p:spPr>
          <a:xfrm>
            <a:off x="4613625" y="3660875"/>
            <a:ext cx="1259100" cy="4002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rPr>
              <a:t>Probability </a:t>
            </a:r>
            <a:r>
              <a:rPr lang="de-DE"/>
              <a:t>+</a:t>
            </a:r>
            <a:endParaRPr/>
          </a:p>
        </p:txBody>
      </p:sp>
      <p:sp>
        <p:nvSpPr>
          <p:cNvPr id="505" name="Google Shape;505;p56"/>
          <p:cNvSpPr txBox="1"/>
          <p:nvPr/>
        </p:nvSpPr>
        <p:spPr>
          <a:xfrm>
            <a:off x="4613625" y="4405325"/>
            <a:ext cx="1259100" cy="4002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rPr>
              <a:t>Probability </a:t>
            </a:r>
            <a:r>
              <a:rPr lang="de-DE"/>
              <a:t>+</a:t>
            </a:r>
            <a:endParaRPr/>
          </a:p>
        </p:txBody>
      </p:sp>
      <p:sp>
        <p:nvSpPr>
          <p:cNvPr id="506" name="Google Shape;506;p56"/>
          <p:cNvSpPr txBox="1"/>
          <p:nvPr/>
        </p:nvSpPr>
        <p:spPr>
          <a:xfrm>
            <a:off x="4613625" y="2916425"/>
            <a:ext cx="1259100" cy="400200"/>
          </a:xfrm>
          <a:prstGeom prst="rect">
            <a:avLst/>
          </a:prstGeom>
          <a:noFill/>
          <a:ln cap="flat" cmpd="sng" w="19050">
            <a:solidFill>
              <a:srgbClr val="C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rPr>
              <a:t>Probability </a:t>
            </a:r>
            <a:r>
              <a:rPr lang="de-DE"/>
              <a:t>-</a:t>
            </a:r>
            <a:endParaRPr/>
          </a:p>
        </p:txBody>
      </p:sp>
      <p:sp>
        <p:nvSpPr>
          <p:cNvPr id="507" name="Google Shape;507;p56"/>
          <p:cNvSpPr txBox="1"/>
          <p:nvPr/>
        </p:nvSpPr>
        <p:spPr>
          <a:xfrm>
            <a:off x="4613625" y="5149775"/>
            <a:ext cx="1259100" cy="400200"/>
          </a:xfrm>
          <a:prstGeom prst="rect">
            <a:avLst/>
          </a:prstGeom>
          <a:noFill/>
          <a:ln cap="flat" cmpd="sng" w="19050">
            <a:solidFill>
              <a:srgbClr val="C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rPr>
              <a:t>Probability </a:t>
            </a:r>
            <a:r>
              <a:rPr lang="de-DE"/>
              <a:t>-</a:t>
            </a:r>
            <a:endParaRPr/>
          </a:p>
        </p:txBody>
      </p:sp>
      <p:sp>
        <p:nvSpPr>
          <p:cNvPr id="508" name="Google Shape;508;p56"/>
          <p:cNvSpPr txBox="1"/>
          <p:nvPr/>
        </p:nvSpPr>
        <p:spPr>
          <a:xfrm>
            <a:off x="4613625" y="5894225"/>
            <a:ext cx="1259100" cy="400200"/>
          </a:xfrm>
          <a:prstGeom prst="rect">
            <a:avLst/>
          </a:prstGeom>
          <a:noFill/>
          <a:ln cap="flat" cmpd="sng" w="19050">
            <a:solidFill>
              <a:srgbClr val="C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rPr>
              <a:t>Probability </a:t>
            </a:r>
            <a:r>
              <a:rPr lang="de-DE"/>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7"/>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Repeat for every new token</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I go to the                          </a:t>
            </a:r>
            <a:endParaRPr/>
          </a:p>
        </p:txBody>
      </p:sp>
      <p:sp>
        <p:nvSpPr>
          <p:cNvPr id="515" name="Google Shape;515;p57"/>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Approach for Text “Watermark”</a:t>
            </a:r>
            <a:endParaRPr/>
          </a:p>
          <a:p>
            <a:pPr indent="0" lvl="0" marL="0" rtl="0" algn="l">
              <a:spcBef>
                <a:spcPts val="0"/>
              </a:spcBef>
              <a:spcAft>
                <a:spcPts val="0"/>
              </a:spcAft>
              <a:buNone/>
            </a:pPr>
            <a:r>
              <a:t/>
            </a:r>
            <a:endParaRPr/>
          </a:p>
        </p:txBody>
      </p:sp>
      <p:sp>
        <p:nvSpPr>
          <p:cNvPr id="516" name="Google Shape;516;p57"/>
          <p:cNvSpPr/>
          <p:nvPr/>
        </p:nvSpPr>
        <p:spPr>
          <a:xfrm>
            <a:off x="22558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cinema</a:t>
            </a:r>
            <a:endParaRPr>
              <a:solidFill>
                <a:schemeClr val="lt1"/>
              </a:solidFill>
            </a:endParaRPr>
          </a:p>
        </p:txBody>
      </p:sp>
      <p:sp>
        <p:nvSpPr>
          <p:cNvPr id="517" name="Google Shape;517;p57"/>
          <p:cNvSpPr/>
          <p:nvPr/>
        </p:nvSpPr>
        <p:spPr>
          <a:xfrm>
            <a:off x="4889875"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and</a:t>
            </a:r>
            <a:endParaRPr>
              <a:solidFill>
                <a:schemeClr val="lt1"/>
              </a:solidFill>
            </a:endParaRPr>
          </a:p>
        </p:txBody>
      </p:sp>
      <p:sp>
        <p:nvSpPr>
          <p:cNvPr id="518" name="Google Shape;518;p57"/>
          <p:cNvSpPr/>
          <p:nvPr/>
        </p:nvSpPr>
        <p:spPr>
          <a:xfrm>
            <a:off x="4889875" y="288042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 (comma)</a:t>
            </a:r>
            <a:endParaRPr>
              <a:solidFill>
                <a:schemeClr val="lt1"/>
              </a:solidFill>
            </a:endParaRPr>
          </a:p>
        </p:txBody>
      </p:sp>
      <p:sp>
        <p:nvSpPr>
          <p:cNvPr id="519" name="Google Shape;519;p57"/>
          <p:cNvSpPr/>
          <p:nvPr/>
        </p:nvSpPr>
        <p:spPr>
          <a:xfrm>
            <a:off x="4889875" y="436932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but</a:t>
            </a:r>
            <a:endParaRPr>
              <a:solidFill>
                <a:schemeClr val="lt1"/>
              </a:solidFill>
            </a:endParaRPr>
          </a:p>
        </p:txBody>
      </p:sp>
      <p:sp>
        <p:nvSpPr>
          <p:cNvPr id="520" name="Google Shape;520;p57"/>
          <p:cNvSpPr/>
          <p:nvPr/>
        </p:nvSpPr>
        <p:spPr>
          <a:xfrm>
            <a:off x="4889875" y="3624875"/>
            <a:ext cx="1430700" cy="472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 (full stop)</a:t>
            </a:r>
            <a:endParaRPr>
              <a:solidFill>
                <a:schemeClr val="lt1"/>
              </a:solidFill>
            </a:endParaRPr>
          </a:p>
        </p:txBody>
      </p:sp>
      <p:sp>
        <p:nvSpPr>
          <p:cNvPr id="521" name="Google Shape;521;p57"/>
          <p:cNvSpPr/>
          <p:nvPr/>
        </p:nvSpPr>
        <p:spPr>
          <a:xfrm>
            <a:off x="4889875" y="5113775"/>
            <a:ext cx="1430700" cy="472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to</a:t>
            </a:r>
            <a:endParaRPr>
              <a:solidFill>
                <a:schemeClr val="lt1"/>
              </a:solidFill>
            </a:endParaRPr>
          </a:p>
        </p:txBody>
      </p:sp>
      <p:sp>
        <p:nvSpPr>
          <p:cNvPr id="522" name="Google Shape;522;p57"/>
          <p:cNvSpPr/>
          <p:nvPr/>
        </p:nvSpPr>
        <p:spPr>
          <a:xfrm>
            <a:off x="4889875" y="5858225"/>
            <a:ext cx="1430700" cy="472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before</a:t>
            </a:r>
            <a:endParaRPr>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I go to the…</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de-DE">
                <a:solidFill>
                  <a:schemeClr val="dk1"/>
                </a:solidFill>
              </a:rPr>
              <a:t>I go to the</a:t>
            </a:r>
            <a:r>
              <a:rPr lang="de-DE">
                <a:solidFill>
                  <a:schemeClr val="dk1"/>
                </a:solidFill>
              </a:rPr>
              <a:t>…</a:t>
            </a:r>
            <a:endParaRPr/>
          </a:p>
        </p:txBody>
      </p:sp>
      <p:sp>
        <p:nvSpPr>
          <p:cNvPr id="529" name="Google Shape;529;p58"/>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Approach for Text “Watermark”</a:t>
            </a:r>
            <a:endParaRPr/>
          </a:p>
          <a:p>
            <a:pPr indent="0" lvl="0" marL="0" rtl="0" algn="l">
              <a:spcBef>
                <a:spcPts val="0"/>
              </a:spcBef>
              <a:spcAft>
                <a:spcPts val="0"/>
              </a:spcAft>
              <a:buNone/>
            </a:pPr>
            <a:r>
              <a:t/>
            </a:r>
            <a:endParaRPr/>
          </a:p>
        </p:txBody>
      </p:sp>
      <p:sp>
        <p:nvSpPr>
          <p:cNvPr id="530" name="Google Shape;530;p58"/>
          <p:cNvSpPr/>
          <p:nvPr/>
        </p:nvSpPr>
        <p:spPr>
          <a:xfrm>
            <a:off x="22558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cinema</a:t>
            </a:r>
            <a:endParaRPr>
              <a:solidFill>
                <a:schemeClr val="lt1"/>
              </a:solidFill>
            </a:endParaRPr>
          </a:p>
        </p:txBody>
      </p:sp>
      <p:sp>
        <p:nvSpPr>
          <p:cNvPr id="531" name="Google Shape;531;p58"/>
          <p:cNvSpPr/>
          <p:nvPr/>
        </p:nvSpPr>
        <p:spPr>
          <a:xfrm>
            <a:off x="37480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to</a:t>
            </a:r>
            <a:endParaRPr>
              <a:solidFill>
                <a:schemeClr val="lt1"/>
              </a:solidFill>
            </a:endParaRPr>
          </a:p>
        </p:txBody>
      </p:sp>
      <p:sp>
        <p:nvSpPr>
          <p:cNvPr id="532" name="Google Shape;532;p58"/>
          <p:cNvSpPr/>
          <p:nvPr/>
        </p:nvSpPr>
        <p:spPr>
          <a:xfrm>
            <a:off x="52402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meet</a:t>
            </a:r>
            <a:endParaRPr>
              <a:solidFill>
                <a:schemeClr val="lt1"/>
              </a:solidFill>
            </a:endParaRPr>
          </a:p>
        </p:txBody>
      </p:sp>
      <p:sp>
        <p:nvSpPr>
          <p:cNvPr id="533" name="Google Shape;533;p58"/>
          <p:cNvSpPr/>
          <p:nvPr/>
        </p:nvSpPr>
        <p:spPr>
          <a:xfrm>
            <a:off x="67324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Barack</a:t>
            </a:r>
            <a:endParaRPr>
              <a:solidFill>
                <a:schemeClr val="lt1"/>
              </a:solidFill>
            </a:endParaRPr>
          </a:p>
        </p:txBody>
      </p:sp>
      <p:sp>
        <p:nvSpPr>
          <p:cNvPr id="534" name="Google Shape;534;p58"/>
          <p:cNvSpPr/>
          <p:nvPr/>
        </p:nvSpPr>
        <p:spPr>
          <a:xfrm>
            <a:off x="8224650" y="2135975"/>
            <a:ext cx="1430700" cy="472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Obama</a:t>
            </a:r>
            <a:endParaRPr>
              <a:solidFill>
                <a:schemeClr val="lt1"/>
              </a:solidFill>
            </a:endParaRPr>
          </a:p>
        </p:txBody>
      </p:sp>
      <p:sp>
        <p:nvSpPr>
          <p:cNvPr id="535" name="Google Shape;535;p58"/>
          <p:cNvSpPr/>
          <p:nvPr/>
        </p:nvSpPr>
        <p:spPr>
          <a:xfrm>
            <a:off x="97168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a:t>
            </a:r>
            <a:endParaRPr>
              <a:solidFill>
                <a:schemeClr val="lt1"/>
              </a:solidFill>
            </a:endParaRPr>
          </a:p>
        </p:txBody>
      </p:sp>
      <p:sp>
        <p:nvSpPr>
          <p:cNvPr id="536" name="Google Shape;536;p58"/>
          <p:cNvSpPr/>
          <p:nvPr/>
        </p:nvSpPr>
        <p:spPr>
          <a:xfrm>
            <a:off x="2255850" y="3239875"/>
            <a:ext cx="1430700" cy="472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store</a:t>
            </a:r>
            <a:endParaRPr>
              <a:solidFill>
                <a:schemeClr val="lt1"/>
              </a:solidFill>
            </a:endParaRPr>
          </a:p>
        </p:txBody>
      </p:sp>
      <p:sp>
        <p:nvSpPr>
          <p:cNvPr id="537" name="Google Shape;537;p58"/>
          <p:cNvSpPr/>
          <p:nvPr/>
        </p:nvSpPr>
        <p:spPr>
          <a:xfrm>
            <a:off x="3748050" y="3239875"/>
            <a:ext cx="1430700" cy="472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and</a:t>
            </a:r>
            <a:endParaRPr>
              <a:solidFill>
                <a:schemeClr val="lt1"/>
              </a:solidFill>
            </a:endParaRPr>
          </a:p>
        </p:txBody>
      </p:sp>
      <p:sp>
        <p:nvSpPr>
          <p:cNvPr id="538" name="Google Shape;538;p58"/>
          <p:cNvSpPr/>
          <p:nvPr/>
        </p:nvSpPr>
        <p:spPr>
          <a:xfrm>
            <a:off x="5240250" y="32398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buy</a:t>
            </a:r>
            <a:endParaRPr>
              <a:solidFill>
                <a:schemeClr val="lt1"/>
              </a:solidFill>
            </a:endParaRPr>
          </a:p>
        </p:txBody>
      </p:sp>
      <p:sp>
        <p:nvSpPr>
          <p:cNvPr id="539" name="Google Shape;539;p58"/>
          <p:cNvSpPr/>
          <p:nvPr/>
        </p:nvSpPr>
        <p:spPr>
          <a:xfrm>
            <a:off x="6732450" y="3239875"/>
            <a:ext cx="1430700" cy="472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some</a:t>
            </a:r>
            <a:endParaRPr>
              <a:solidFill>
                <a:schemeClr val="lt1"/>
              </a:solidFill>
            </a:endParaRPr>
          </a:p>
        </p:txBody>
      </p:sp>
      <p:sp>
        <p:nvSpPr>
          <p:cNvPr id="540" name="Google Shape;540;p58"/>
          <p:cNvSpPr/>
          <p:nvPr/>
        </p:nvSpPr>
        <p:spPr>
          <a:xfrm>
            <a:off x="8224650" y="32398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tasty</a:t>
            </a:r>
            <a:endParaRPr>
              <a:solidFill>
                <a:schemeClr val="lt1"/>
              </a:solidFill>
            </a:endParaRPr>
          </a:p>
        </p:txBody>
      </p:sp>
      <p:sp>
        <p:nvSpPr>
          <p:cNvPr id="541" name="Google Shape;541;p58"/>
          <p:cNvSpPr/>
          <p:nvPr/>
        </p:nvSpPr>
        <p:spPr>
          <a:xfrm>
            <a:off x="9716850" y="32398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chips</a:t>
            </a:r>
            <a:endParaRPr>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9"/>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I go to the…</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de-DE">
                <a:solidFill>
                  <a:schemeClr val="dk1"/>
                </a:solidFill>
              </a:rPr>
              <a:t>I go to the…</a:t>
            </a:r>
            <a:endParaRPr/>
          </a:p>
        </p:txBody>
      </p:sp>
      <p:sp>
        <p:nvSpPr>
          <p:cNvPr id="548" name="Google Shape;548;p59"/>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Approach for Text “Watermark”</a:t>
            </a:r>
            <a:endParaRPr/>
          </a:p>
          <a:p>
            <a:pPr indent="0" lvl="0" marL="0" rtl="0" algn="l">
              <a:spcBef>
                <a:spcPts val="0"/>
              </a:spcBef>
              <a:spcAft>
                <a:spcPts val="0"/>
              </a:spcAft>
              <a:buNone/>
            </a:pPr>
            <a:r>
              <a:t/>
            </a:r>
            <a:endParaRPr/>
          </a:p>
        </p:txBody>
      </p:sp>
      <p:sp>
        <p:nvSpPr>
          <p:cNvPr id="549" name="Google Shape;549;p59"/>
          <p:cNvSpPr/>
          <p:nvPr/>
        </p:nvSpPr>
        <p:spPr>
          <a:xfrm>
            <a:off x="22558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cinema</a:t>
            </a:r>
            <a:endParaRPr>
              <a:solidFill>
                <a:schemeClr val="lt1"/>
              </a:solidFill>
            </a:endParaRPr>
          </a:p>
        </p:txBody>
      </p:sp>
      <p:sp>
        <p:nvSpPr>
          <p:cNvPr id="550" name="Google Shape;550;p59"/>
          <p:cNvSpPr/>
          <p:nvPr/>
        </p:nvSpPr>
        <p:spPr>
          <a:xfrm>
            <a:off x="37480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to</a:t>
            </a:r>
            <a:endParaRPr>
              <a:solidFill>
                <a:schemeClr val="lt1"/>
              </a:solidFill>
            </a:endParaRPr>
          </a:p>
        </p:txBody>
      </p:sp>
      <p:sp>
        <p:nvSpPr>
          <p:cNvPr id="551" name="Google Shape;551;p59"/>
          <p:cNvSpPr/>
          <p:nvPr/>
        </p:nvSpPr>
        <p:spPr>
          <a:xfrm>
            <a:off x="52402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meet</a:t>
            </a:r>
            <a:endParaRPr>
              <a:solidFill>
                <a:schemeClr val="lt1"/>
              </a:solidFill>
            </a:endParaRPr>
          </a:p>
        </p:txBody>
      </p:sp>
      <p:sp>
        <p:nvSpPr>
          <p:cNvPr id="552" name="Google Shape;552;p59"/>
          <p:cNvSpPr/>
          <p:nvPr/>
        </p:nvSpPr>
        <p:spPr>
          <a:xfrm>
            <a:off x="67324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Barack</a:t>
            </a:r>
            <a:endParaRPr>
              <a:solidFill>
                <a:schemeClr val="lt1"/>
              </a:solidFill>
            </a:endParaRPr>
          </a:p>
        </p:txBody>
      </p:sp>
      <p:sp>
        <p:nvSpPr>
          <p:cNvPr id="553" name="Google Shape;553;p59"/>
          <p:cNvSpPr/>
          <p:nvPr/>
        </p:nvSpPr>
        <p:spPr>
          <a:xfrm>
            <a:off x="8224650" y="2135975"/>
            <a:ext cx="1430700" cy="472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Obama</a:t>
            </a:r>
            <a:endParaRPr>
              <a:solidFill>
                <a:schemeClr val="lt1"/>
              </a:solidFill>
            </a:endParaRPr>
          </a:p>
        </p:txBody>
      </p:sp>
      <p:sp>
        <p:nvSpPr>
          <p:cNvPr id="554" name="Google Shape;554;p59"/>
          <p:cNvSpPr/>
          <p:nvPr/>
        </p:nvSpPr>
        <p:spPr>
          <a:xfrm>
            <a:off x="97168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a:t>
            </a:r>
            <a:endParaRPr>
              <a:solidFill>
                <a:schemeClr val="lt1"/>
              </a:solidFill>
            </a:endParaRPr>
          </a:p>
        </p:txBody>
      </p:sp>
      <p:sp>
        <p:nvSpPr>
          <p:cNvPr id="555" name="Google Shape;555;p59"/>
          <p:cNvSpPr/>
          <p:nvPr/>
        </p:nvSpPr>
        <p:spPr>
          <a:xfrm>
            <a:off x="2255850" y="3239875"/>
            <a:ext cx="1430700" cy="472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store</a:t>
            </a:r>
            <a:endParaRPr>
              <a:solidFill>
                <a:schemeClr val="lt1"/>
              </a:solidFill>
            </a:endParaRPr>
          </a:p>
        </p:txBody>
      </p:sp>
      <p:sp>
        <p:nvSpPr>
          <p:cNvPr id="556" name="Google Shape;556;p59"/>
          <p:cNvSpPr/>
          <p:nvPr/>
        </p:nvSpPr>
        <p:spPr>
          <a:xfrm>
            <a:off x="3748050" y="3239875"/>
            <a:ext cx="1430700" cy="472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and</a:t>
            </a:r>
            <a:endParaRPr>
              <a:solidFill>
                <a:schemeClr val="lt1"/>
              </a:solidFill>
            </a:endParaRPr>
          </a:p>
        </p:txBody>
      </p:sp>
      <p:sp>
        <p:nvSpPr>
          <p:cNvPr id="557" name="Google Shape;557;p59"/>
          <p:cNvSpPr/>
          <p:nvPr/>
        </p:nvSpPr>
        <p:spPr>
          <a:xfrm>
            <a:off x="5240250" y="32398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buy</a:t>
            </a:r>
            <a:endParaRPr>
              <a:solidFill>
                <a:schemeClr val="lt1"/>
              </a:solidFill>
            </a:endParaRPr>
          </a:p>
        </p:txBody>
      </p:sp>
      <p:sp>
        <p:nvSpPr>
          <p:cNvPr id="558" name="Google Shape;558;p59"/>
          <p:cNvSpPr/>
          <p:nvPr/>
        </p:nvSpPr>
        <p:spPr>
          <a:xfrm>
            <a:off x="6732450" y="3239875"/>
            <a:ext cx="1430700" cy="472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some</a:t>
            </a:r>
            <a:endParaRPr>
              <a:solidFill>
                <a:schemeClr val="lt1"/>
              </a:solidFill>
            </a:endParaRPr>
          </a:p>
        </p:txBody>
      </p:sp>
      <p:sp>
        <p:nvSpPr>
          <p:cNvPr id="559" name="Google Shape;559;p59"/>
          <p:cNvSpPr/>
          <p:nvPr/>
        </p:nvSpPr>
        <p:spPr>
          <a:xfrm>
            <a:off x="8224650" y="32398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tasty</a:t>
            </a:r>
            <a:endParaRPr>
              <a:solidFill>
                <a:schemeClr val="lt1"/>
              </a:solidFill>
            </a:endParaRPr>
          </a:p>
        </p:txBody>
      </p:sp>
      <p:sp>
        <p:nvSpPr>
          <p:cNvPr id="560" name="Google Shape;560;p59"/>
          <p:cNvSpPr/>
          <p:nvPr/>
        </p:nvSpPr>
        <p:spPr>
          <a:xfrm>
            <a:off x="9716850" y="32398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chips</a:t>
            </a:r>
            <a:endParaRPr>
              <a:solidFill>
                <a:schemeClr val="lt1"/>
              </a:solidFill>
            </a:endParaRPr>
          </a:p>
        </p:txBody>
      </p:sp>
      <p:sp>
        <p:nvSpPr>
          <p:cNvPr id="561" name="Google Shape;561;p59"/>
          <p:cNvSpPr txBox="1"/>
          <p:nvPr/>
        </p:nvSpPr>
        <p:spPr>
          <a:xfrm>
            <a:off x="2472300" y="1604975"/>
            <a:ext cx="3002700" cy="400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Likely generated</a:t>
            </a:r>
            <a:endParaRPr/>
          </a:p>
        </p:txBody>
      </p:sp>
      <p:cxnSp>
        <p:nvCxnSpPr>
          <p:cNvPr id="562" name="Google Shape;562;p59"/>
          <p:cNvCxnSpPr>
            <a:stCxn id="561" idx="3"/>
          </p:cNvCxnSpPr>
          <p:nvPr/>
        </p:nvCxnSpPr>
        <p:spPr>
          <a:xfrm>
            <a:off x="5475000" y="1805075"/>
            <a:ext cx="317100" cy="232200"/>
          </a:xfrm>
          <a:prstGeom prst="straightConnector1">
            <a:avLst/>
          </a:prstGeom>
          <a:noFill/>
          <a:ln cap="flat" cmpd="sng" w="9525">
            <a:solidFill>
              <a:schemeClr val="dk2"/>
            </a:solidFill>
            <a:prstDash val="solid"/>
            <a:round/>
            <a:headEnd len="med" w="med" type="none"/>
            <a:tailEnd len="med" w="med" type="triangle"/>
          </a:ln>
        </p:spPr>
      </p:cxnSp>
      <p:sp>
        <p:nvSpPr>
          <p:cNvPr id="563" name="Google Shape;563;p59"/>
          <p:cNvSpPr txBox="1"/>
          <p:nvPr/>
        </p:nvSpPr>
        <p:spPr>
          <a:xfrm>
            <a:off x="2313750" y="4076450"/>
            <a:ext cx="3002700" cy="400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Likely not generated</a:t>
            </a:r>
            <a:endParaRPr/>
          </a:p>
        </p:txBody>
      </p:sp>
      <p:cxnSp>
        <p:nvCxnSpPr>
          <p:cNvPr id="564" name="Google Shape;564;p59"/>
          <p:cNvCxnSpPr/>
          <p:nvPr/>
        </p:nvCxnSpPr>
        <p:spPr>
          <a:xfrm flipH="1" rot="10800000">
            <a:off x="5316450" y="3841575"/>
            <a:ext cx="355800" cy="33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0"/>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I go to the…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solidFill>
                  <a:schemeClr val="dk1"/>
                </a:solidFill>
              </a:rPr>
              <a:t>Problems:</a:t>
            </a:r>
            <a:endParaRPr>
              <a:solidFill>
                <a:schemeClr val="dk1"/>
              </a:solidFill>
            </a:endParaRPr>
          </a:p>
          <a:p>
            <a:pPr indent="-368300" lvl="0" marL="457200" rtl="0" algn="l">
              <a:spcBef>
                <a:spcPts val="360"/>
              </a:spcBef>
              <a:spcAft>
                <a:spcPts val="0"/>
              </a:spcAft>
              <a:buSzPts val="2200"/>
              <a:buChar char="-"/>
            </a:pPr>
            <a:r>
              <a:rPr lang="de-DE">
                <a:solidFill>
                  <a:schemeClr val="dk1"/>
                </a:solidFill>
              </a:rPr>
              <a:t>Still stochastic - no 100% certainty.</a:t>
            </a:r>
            <a:endParaRPr>
              <a:solidFill>
                <a:schemeClr val="dk1"/>
              </a:solidFill>
            </a:endParaRPr>
          </a:p>
          <a:p>
            <a:pPr indent="-368300" lvl="0" marL="457200" rtl="0" algn="l">
              <a:spcBef>
                <a:spcPts val="0"/>
              </a:spcBef>
              <a:spcAft>
                <a:spcPts val="0"/>
              </a:spcAft>
              <a:buSzPts val="2200"/>
              <a:buChar char="-"/>
            </a:pPr>
            <a:r>
              <a:rPr lang="de-DE">
                <a:solidFill>
                  <a:schemeClr val="dk1"/>
                </a:solidFill>
              </a:rPr>
              <a:t>Must be implemented in (all relevant) generative systems</a:t>
            </a:r>
            <a:endParaRPr>
              <a:solidFill>
                <a:schemeClr val="dk1"/>
              </a:solidFill>
            </a:endParaRPr>
          </a:p>
          <a:p>
            <a:pPr indent="-368300" lvl="0" marL="457200" rtl="0" algn="l">
              <a:spcBef>
                <a:spcPts val="0"/>
              </a:spcBef>
              <a:spcAft>
                <a:spcPts val="0"/>
              </a:spcAft>
              <a:buSzPts val="2200"/>
              <a:buChar char="-"/>
            </a:pPr>
            <a:r>
              <a:rPr lang="de-DE">
                <a:solidFill>
                  <a:schemeClr val="dk1"/>
                </a:solidFill>
              </a:rPr>
              <a:t>May trigger another "fake vs. detection" race</a:t>
            </a:r>
            <a:endParaRPr>
              <a:solidFill>
                <a:schemeClr val="dk1"/>
              </a:solidFill>
            </a:endParaRPr>
          </a:p>
        </p:txBody>
      </p:sp>
      <p:sp>
        <p:nvSpPr>
          <p:cNvPr id="571" name="Google Shape;571;p60"/>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Approach for Text “Watermark”</a:t>
            </a:r>
            <a:endParaRPr/>
          </a:p>
          <a:p>
            <a:pPr indent="0" lvl="0" marL="0" rtl="0" algn="l">
              <a:spcBef>
                <a:spcPts val="0"/>
              </a:spcBef>
              <a:spcAft>
                <a:spcPts val="0"/>
              </a:spcAft>
              <a:buNone/>
            </a:pPr>
            <a:r>
              <a:t/>
            </a:r>
            <a:endParaRPr/>
          </a:p>
        </p:txBody>
      </p:sp>
      <p:sp>
        <p:nvSpPr>
          <p:cNvPr id="572" name="Google Shape;572;p60"/>
          <p:cNvSpPr/>
          <p:nvPr/>
        </p:nvSpPr>
        <p:spPr>
          <a:xfrm>
            <a:off x="22558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cinema</a:t>
            </a:r>
            <a:endParaRPr>
              <a:solidFill>
                <a:schemeClr val="lt1"/>
              </a:solidFill>
            </a:endParaRPr>
          </a:p>
        </p:txBody>
      </p:sp>
      <p:sp>
        <p:nvSpPr>
          <p:cNvPr id="573" name="Google Shape;573;p60"/>
          <p:cNvSpPr/>
          <p:nvPr/>
        </p:nvSpPr>
        <p:spPr>
          <a:xfrm>
            <a:off x="37480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to</a:t>
            </a:r>
            <a:endParaRPr>
              <a:solidFill>
                <a:schemeClr val="lt1"/>
              </a:solidFill>
            </a:endParaRPr>
          </a:p>
        </p:txBody>
      </p:sp>
      <p:sp>
        <p:nvSpPr>
          <p:cNvPr id="574" name="Google Shape;574;p60"/>
          <p:cNvSpPr/>
          <p:nvPr/>
        </p:nvSpPr>
        <p:spPr>
          <a:xfrm>
            <a:off x="52402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meet</a:t>
            </a:r>
            <a:endParaRPr>
              <a:solidFill>
                <a:schemeClr val="lt1"/>
              </a:solidFill>
            </a:endParaRPr>
          </a:p>
        </p:txBody>
      </p:sp>
      <p:sp>
        <p:nvSpPr>
          <p:cNvPr id="575" name="Google Shape;575;p60"/>
          <p:cNvSpPr/>
          <p:nvPr/>
        </p:nvSpPr>
        <p:spPr>
          <a:xfrm>
            <a:off x="67324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Barack</a:t>
            </a:r>
            <a:endParaRPr>
              <a:solidFill>
                <a:schemeClr val="lt1"/>
              </a:solidFill>
            </a:endParaRPr>
          </a:p>
        </p:txBody>
      </p:sp>
      <p:sp>
        <p:nvSpPr>
          <p:cNvPr id="576" name="Google Shape;576;p60"/>
          <p:cNvSpPr/>
          <p:nvPr/>
        </p:nvSpPr>
        <p:spPr>
          <a:xfrm>
            <a:off x="8224650" y="2135975"/>
            <a:ext cx="1430700" cy="4722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Obama</a:t>
            </a:r>
            <a:endParaRPr>
              <a:solidFill>
                <a:schemeClr val="lt1"/>
              </a:solidFill>
            </a:endParaRPr>
          </a:p>
        </p:txBody>
      </p:sp>
      <p:sp>
        <p:nvSpPr>
          <p:cNvPr id="577" name="Google Shape;577;p60"/>
          <p:cNvSpPr/>
          <p:nvPr/>
        </p:nvSpPr>
        <p:spPr>
          <a:xfrm>
            <a:off x="9716850" y="2135975"/>
            <a:ext cx="1430700" cy="472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solidFill>
                  <a:schemeClr val="lt1"/>
                </a:solidFill>
              </a:rPr>
              <a:t>.</a:t>
            </a:r>
            <a:endParaRPr>
              <a:solidFill>
                <a:schemeClr val="lt1"/>
              </a:solidFill>
            </a:endParaRPr>
          </a:p>
        </p:txBody>
      </p:sp>
      <p:sp>
        <p:nvSpPr>
          <p:cNvPr id="578" name="Google Shape;578;p60"/>
          <p:cNvSpPr txBox="1"/>
          <p:nvPr/>
        </p:nvSpPr>
        <p:spPr>
          <a:xfrm>
            <a:off x="2472300" y="1604975"/>
            <a:ext cx="3002700" cy="400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DE"/>
              <a:t>Likely generated</a:t>
            </a:r>
            <a:endParaRPr/>
          </a:p>
        </p:txBody>
      </p:sp>
      <p:cxnSp>
        <p:nvCxnSpPr>
          <p:cNvPr id="579" name="Google Shape;579;p60"/>
          <p:cNvCxnSpPr>
            <a:stCxn id="578" idx="3"/>
          </p:cNvCxnSpPr>
          <p:nvPr/>
        </p:nvCxnSpPr>
        <p:spPr>
          <a:xfrm>
            <a:off x="5475000" y="1805075"/>
            <a:ext cx="317100" cy="232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1"/>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"Is the text created automatically?" is not the decisive question!</a:t>
            </a:r>
            <a:endParaRPr/>
          </a:p>
          <a:p>
            <a:pPr indent="0" lvl="0" marL="0" rtl="0" algn="l">
              <a:spcBef>
                <a:spcPts val="360"/>
              </a:spcBef>
              <a:spcAft>
                <a:spcPts val="0"/>
              </a:spcAft>
              <a:buNone/>
            </a:pPr>
            <a:r>
              <a:rPr lang="de-DE"/>
              <a:t>But rather:</a:t>
            </a:r>
            <a:endParaRPr/>
          </a:p>
          <a:p>
            <a:pPr indent="0" lvl="0" marL="0" rtl="0" algn="l">
              <a:spcBef>
                <a:spcPts val="360"/>
              </a:spcBef>
              <a:spcAft>
                <a:spcPts val="0"/>
              </a:spcAft>
              <a:buNone/>
            </a:pPr>
            <a:r>
              <a:rPr b="1" lang="de-DE"/>
              <a:t>"Who is responsible for the written text?"</a:t>
            </a:r>
            <a:endParaRPr b="1"/>
          </a:p>
          <a:p>
            <a:pPr indent="0" lvl="0" marL="0" rtl="0" algn="l">
              <a:spcBef>
                <a:spcPts val="360"/>
              </a:spcBef>
              <a:spcAft>
                <a:spcPts val="0"/>
              </a:spcAft>
              <a:buNone/>
            </a:pPr>
            <a:r>
              <a:t/>
            </a:r>
            <a:endParaRPr b="1"/>
          </a:p>
          <a:p>
            <a:pPr indent="0" lvl="0" marL="0" rtl="0" algn="l">
              <a:spcBef>
                <a:spcPts val="360"/>
              </a:spcBef>
              <a:spcAft>
                <a:spcPts val="0"/>
              </a:spcAft>
              <a:buNone/>
            </a:pPr>
            <a:r>
              <a:rPr lang="de-DE"/>
              <a:t>Good practice: Add a disclaimer, for example:</a:t>
            </a:r>
            <a:endParaRPr/>
          </a:p>
          <a:p>
            <a:pPr indent="0" lvl="0" marL="0" rtl="0" algn="l">
              <a:spcBef>
                <a:spcPts val="360"/>
              </a:spcBef>
              <a:spcAft>
                <a:spcPts val="0"/>
              </a:spcAft>
              <a:buNone/>
            </a:pPr>
            <a:r>
              <a:rPr b="1" lang="de-DE"/>
              <a:t>“Some paragraphs are based on responses from ChatGPT. However, I alone take responsibility for this text.” (Alexander Pawlak, Physics Journal June 2023)</a:t>
            </a:r>
            <a:endParaRPr/>
          </a:p>
        </p:txBody>
      </p:sp>
      <p:sp>
        <p:nvSpPr>
          <p:cNvPr id="586" name="Google Shape;586;p61"/>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Was it generated? Who cares?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2"/>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Generating fake videos via deep learning techniques (“deep fakes”) gets easier</a:t>
            </a:r>
            <a:endParaRPr/>
          </a:p>
          <a:p>
            <a:pPr indent="0" lvl="0" marL="0" rtl="0" algn="l">
              <a:spcBef>
                <a:spcPts val="360"/>
              </a:spcBef>
              <a:spcAft>
                <a:spcPts val="0"/>
              </a:spcAft>
              <a:buNone/>
            </a:pPr>
            <a:r>
              <a:rPr lang="de-DE"/>
              <a:t>Results look and sound increasingly realistic</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sz="1600"/>
              <a:t>Albahar et al, 2019 (</a:t>
            </a:r>
            <a:r>
              <a:rPr lang="de-DE" sz="1600" u="sng">
                <a:solidFill>
                  <a:schemeClr val="hlink"/>
                </a:solidFill>
                <a:hlinkClick r:id="rId3"/>
              </a:rPr>
              <a:t>http://www.jatit.org/volumes/Vol97No22/7Vol97No22.pdf</a:t>
            </a:r>
            <a:r>
              <a:rPr lang="de-DE" sz="1600"/>
              <a:t>)</a:t>
            </a:r>
            <a:endParaRPr sz="1600"/>
          </a:p>
        </p:txBody>
      </p:sp>
      <p:sp>
        <p:nvSpPr>
          <p:cNvPr id="593" name="Google Shape;593;p62"/>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Deep Fakes</a:t>
            </a:r>
            <a:endParaRPr/>
          </a:p>
        </p:txBody>
      </p:sp>
      <p:pic>
        <p:nvPicPr>
          <p:cNvPr id="594" name="Google Shape;594;p62"/>
          <p:cNvPicPr preferRelativeResize="0"/>
          <p:nvPr/>
        </p:nvPicPr>
        <p:blipFill>
          <a:blip r:embed="rId4">
            <a:alphaModFix/>
          </a:blip>
          <a:stretch>
            <a:fillRect/>
          </a:stretch>
        </p:blipFill>
        <p:spPr>
          <a:xfrm>
            <a:off x="3757075" y="2278074"/>
            <a:ext cx="4854624" cy="36507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3"/>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Can be used for entertainment:</a:t>
            </a:r>
            <a:endParaRPr/>
          </a:p>
          <a:p>
            <a:pPr indent="-368300" lvl="0" marL="457200" rtl="0" algn="l">
              <a:spcBef>
                <a:spcPts val="360"/>
              </a:spcBef>
              <a:spcAft>
                <a:spcPts val="0"/>
              </a:spcAft>
              <a:buSzPts val="2200"/>
              <a:buChar char="-"/>
            </a:pPr>
            <a:r>
              <a:rPr lang="de-DE"/>
              <a:t>CGI (Computer Generated Imagery) for movies</a:t>
            </a:r>
            <a:endParaRPr/>
          </a:p>
          <a:p>
            <a:pPr indent="-368300" lvl="0" marL="457200" rtl="0" algn="l">
              <a:spcBef>
                <a:spcPts val="0"/>
              </a:spcBef>
              <a:spcAft>
                <a:spcPts val="0"/>
              </a:spcAft>
              <a:buSzPts val="2200"/>
              <a:buChar char="-"/>
            </a:pPr>
            <a:r>
              <a:rPr lang="de-DE"/>
              <a:t>Fun videos of US presidents playing games together</a:t>
            </a:r>
            <a:endParaRPr/>
          </a:p>
        </p:txBody>
      </p:sp>
      <p:sp>
        <p:nvSpPr>
          <p:cNvPr id="601" name="Google Shape;601;p63"/>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Deep Fakes</a:t>
            </a:r>
            <a:endParaRPr/>
          </a:p>
        </p:txBody>
      </p:sp>
      <p:pic>
        <p:nvPicPr>
          <p:cNvPr id="602" name="Google Shape;602;p63"/>
          <p:cNvPicPr preferRelativeResize="0"/>
          <p:nvPr/>
        </p:nvPicPr>
        <p:blipFill>
          <a:blip r:embed="rId3">
            <a:alphaModFix/>
          </a:blip>
          <a:stretch>
            <a:fillRect/>
          </a:stretch>
        </p:blipFill>
        <p:spPr>
          <a:xfrm>
            <a:off x="1833550" y="3098788"/>
            <a:ext cx="8524875" cy="2562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txBox="1"/>
          <p:nvPr>
            <p:ph idx="1" type="body"/>
          </p:nvPr>
        </p:nvSpPr>
        <p:spPr>
          <a:xfrm>
            <a:off x="340981" y="3658311"/>
            <a:ext cx="9594600" cy="1152300"/>
          </a:xfrm>
          <a:prstGeom prst="rect">
            <a:avLst/>
          </a:prstGeom>
        </p:spPr>
        <p:txBody>
          <a:bodyPr anchorCtr="0" anchor="t" bIns="0" lIns="0" spcFirstLastPara="1" rIns="0" wrap="square" tIns="0">
            <a:noAutofit/>
          </a:bodyPr>
          <a:lstStyle/>
          <a:p>
            <a:pPr indent="0" lvl="0" marL="0" rtl="0" algn="l">
              <a:spcBef>
                <a:spcPts val="267"/>
              </a:spcBef>
              <a:spcAft>
                <a:spcPts val="0"/>
              </a:spcAft>
              <a:buNone/>
            </a:pPr>
            <a:r>
              <a:rPr lang="de-DE"/>
              <a:t>Introduction and Overview</a:t>
            </a:r>
            <a:endParaRPr/>
          </a:p>
        </p:txBody>
      </p:sp>
      <p:sp>
        <p:nvSpPr>
          <p:cNvPr id="163" name="Google Shape;163;p19"/>
          <p:cNvSpPr txBox="1"/>
          <p:nvPr>
            <p:ph type="title"/>
          </p:nvPr>
        </p:nvSpPr>
        <p:spPr>
          <a:xfrm>
            <a:off x="384800" y="2872450"/>
            <a:ext cx="9599700" cy="50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de-DE"/>
              <a:t>Generative AI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4"/>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But they can also be used to:</a:t>
            </a:r>
            <a:endParaRPr/>
          </a:p>
          <a:p>
            <a:pPr indent="-368300" lvl="0" marL="457200" rtl="0" algn="l">
              <a:spcBef>
                <a:spcPts val="360"/>
              </a:spcBef>
              <a:spcAft>
                <a:spcPts val="0"/>
              </a:spcAft>
              <a:buSzPts val="2200"/>
              <a:buChar char="-"/>
            </a:pPr>
            <a:r>
              <a:rPr lang="de-DE"/>
              <a:t>spread misinformation and propaganda</a:t>
            </a:r>
            <a:endParaRPr/>
          </a:p>
          <a:p>
            <a:pPr indent="-368300" lvl="0" marL="457200" rtl="0" algn="l">
              <a:spcBef>
                <a:spcPts val="0"/>
              </a:spcBef>
              <a:spcAft>
                <a:spcPts val="0"/>
              </a:spcAft>
              <a:buSzPts val="2200"/>
              <a:buChar char="-"/>
            </a:pPr>
            <a:r>
              <a:rPr lang="de-DE"/>
              <a:t>influence public opinion</a:t>
            </a:r>
            <a:endParaRPr/>
          </a:p>
          <a:p>
            <a:pPr indent="-368300" lvl="0" marL="457200" rtl="0" algn="l">
              <a:spcBef>
                <a:spcPts val="0"/>
              </a:spcBef>
              <a:spcAft>
                <a:spcPts val="0"/>
              </a:spcAft>
              <a:buSzPts val="2200"/>
              <a:buChar char="-"/>
            </a:pPr>
            <a:r>
              <a:rPr lang="de-DE"/>
              <a:t>violate privacy, dignity or consent</a:t>
            </a:r>
            <a:endParaRPr/>
          </a:p>
          <a:p>
            <a:pPr indent="0" lvl="0" marL="0" rtl="0" algn="l">
              <a:spcBef>
                <a:spcPts val="360"/>
              </a:spcBef>
              <a:spcAft>
                <a:spcPts val="0"/>
              </a:spcAft>
              <a:buNone/>
            </a:pPr>
            <a:r>
              <a:t/>
            </a:r>
            <a:endParaRPr/>
          </a:p>
        </p:txBody>
      </p:sp>
      <p:sp>
        <p:nvSpPr>
          <p:cNvPr id="609" name="Google Shape;609;p64"/>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Deep Fakes</a:t>
            </a:r>
            <a:endParaRPr/>
          </a:p>
        </p:txBody>
      </p:sp>
      <p:pic>
        <p:nvPicPr>
          <p:cNvPr id="610" name="Google Shape;610;p64"/>
          <p:cNvPicPr preferRelativeResize="0"/>
          <p:nvPr/>
        </p:nvPicPr>
        <p:blipFill>
          <a:blip r:embed="rId3">
            <a:alphaModFix/>
          </a:blip>
          <a:stretch>
            <a:fillRect/>
          </a:stretch>
        </p:blipFill>
        <p:spPr>
          <a:xfrm>
            <a:off x="1633525" y="3414800"/>
            <a:ext cx="8924925" cy="2628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5"/>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Example: AI voice scams</a:t>
            </a:r>
            <a:endParaRPr/>
          </a:p>
          <a:p>
            <a:pPr indent="-368300" lvl="0" marL="457200" rtl="0" algn="l">
              <a:spcBef>
                <a:spcPts val="360"/>
              </a:spcBef>
              <a:spcAft>
                <a:spcPts val="0"/>
              </a:spcAft>
              <a:buSzPts val="2200"/>
              <a:buChar char="-"/>
            </a:pPr>
            <a:r>
              <a:rPr lang="de-DE"/>
              <a:t>scammer using loved one’s voice to asking for money or ransom</a:t>
            </a:r>
            <a:endParaRPr/>
          </a:p>
          <a:p>
            <a:pPr indent="-368300" lvl="0" marL="457200" rtl="0" algn="l">
              <a:spcBef>
                <a:spcPts val="0"/>
              </a:spcBef>
              <a:spcAft>
                <a:spcPts val="0"/>
              </a:spcAft>
              <a:buSzPts val="2200"/>
              <a:buChar char="-"/>
            </a:pPr>
            <a:r>
              <a:rPr lang="de-DE"/>
              <a:t>AI voice tools are cheap, voice samples are taken from social media</a:t>
            </a:r>
            <a:endParaRPr/>
          </a:p>
          <a:p>
            <a:pPr indent="0" lvl="0" marL="0" rtl="0" algn="l">
              <a:spcBef>
                <a:spcPts val="360"/>
              </a:spcBef>
              <a:spcAft>
                <a:spcPts val="0"/>
              </a:spcAft>
              <a:buNone/>
            </a:pPr>
            <a:r>
              <a:t/>
            </a:r>
            <a:endParaRPr/>
          </a:p>
        </p:txBody>
      </p:sp>
      <p:sp>
        <p:nvSpPr>
          <p:cNvPr id="617" name="Google Shape;617;p65"/>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Deep Fakes</a:t>
            </a:r>
            <a:endParaRPr/>
          </a:p>
        </p:txBody>
      </p:sp>
      <p:pic>
        <p:nvPicPr>
          <p:cNvPr id="618" name="Google Shape;618;p65"/>
          <p:cNvPicPr preferRelativeResize="0"/>
          <p:nvPr/>
        </p:nvPicPr>
        <p:blipFill>
          <a:blip r:embed="rId3">
            <a:alphaModFix/>
          </a:blip>
          <a:stretch>
            <a:fillRect/>
          </a:stretch>
        </p:blipFill>
        <p:spPr>
          <a:xfrm>
            <a:off x="2874913" y="2942195"/>
            <a:ext cx="6442173" cy="2947425"/>
          </a:xfrm>
          <a:prstGeom prst="rect">
            <a:avLst/>
          </a:prstGeom>
          <a:noFill/>
          <a:ln>
            <a:noFill/>
          </a:ln>
        </p:spPr>
      </p:pic>
      <p:sp>
        <p:nvSpPr>
          <p:cNvPr id="619" name="Google Shape;619;p65"/>
          <p:cNvSpPr txBox="1"/>
          <p:nvPr/>
        </p:nvSpPr>
        <p:spPr>
          <a:xfrm>
            <a:off x="4657500" y="5849250"/>
            <a:ext cx="28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Study from McAfee, May 2023</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6"/>
          <p:cNvSpPr txBox="1"/>
          <p:nvPr>
            <p:ph idx="1" type="body"/>
          </p:nvPr>
        </p:nvSpPr>
        <p:spPr>
          <a:xfrm>
            <a:off x="340975" y="3658300"/>
            <a:ext cx="10293300" cy="1152300"/>
          </a:xfrm>
          <a:prstGeom prst="rect">
            <a:avLst/>
          </a:prstGeom>
        </p:spPr>
        <p:txBody>
          <a:bodyPr anchorCtr="0" anchor="t" bIns="0" lIns="0" spcFirstLastPara="1" rIns="0" wrap="square" tIns="0">
            <a:noAutofit/>
          </a:bodyPr>
          <a:lstStyle/>
          <a:p>
            <a:pPr indent="0" lvl="0" marL="0" rtl="0" algn="l">
              <a:spcBef>
                <a:spcPts val="267"/>
              </a:spcBef>
              <a:spcAft>
                <a:spcPts val="0"/>
              </a:spcAft>
              <a:buNone/>
            </a:pPr>
            <a:r>
              <a:rPr lang="de-DE"/>
              <a:t>Problems and</a:t>
            </a:r>
            <a:r>
              <a:rPr lang="de-DE"/>
              <a:t> Misuses</a:t>
            </a:r>
            <a:endParaRPr/>
          </a:p>
        </p:txBody>
      </p:sp>
      <p:sp>
        <p:nvSpPr>
          <p:cNvPr id="626" name="Google Shape;626;p66"/>
          <p:cNvSpPr txBox="1"/>
          <p:nvPr>
            <p:ph type="title"/>
          </p:nvPr>
        </p:nvSpPr>
        <p:spPr>
          <a:xfrm>
            <a:off x="384800" y="2872450"/>
            <a:ext cx="9599700" cy="50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de-DE"/>
              <a:t>Generative AI</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7"/>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2000"/>
              <a:buFont typeface="Arial"/>
              <a:buNone/>
            </a:pPr>
            <a:r>
              <a:rPr lang="de-DE" sz="2100">
                <a:solidFill>
                  <a:schemeClr val="dk1"/>
                </a:solidFill>
                <a:latin typeface="Arial"/>
                <a:ea typeface="Arial"/>
                <a:cs typeface="Arial"/>
                <a:sym typeface="Arial"/>
              </a:rPr>
              <a:t>From a high level perspective, </a:t>
            </a:r>
            <a:r>
              <a:rPr b="1" lang="de-DE" sz="2100">
                <a:solidFill>
                  <a:schemeClr val="dk1"/>
                </a:solidFill>
                <a:latin typeface="Arial"/>
                <a:ea typeface="Arial"/>
                <a:cs typeface="Arial"/>
                <a:sym typeface="Arial"/>
              </a:rPr>
              <a:t>reproducibility</a:t>
            </a:r>
            <a:r>
              <a:rPr lang="de-DE" sz="2100">
                <a:solidFill>
                  <a:schemeClr val="dk1"/>
                </a:solidFill>
                <a:latin typeface="Arial"/>
                <a:ea typeface="Arial"/>
                <a:cs typeface="Arial"/>
                <a:sym typeface="Arial"/>
              </a:rPr>
              <a:t> means that other people (including yourself in 10 years) should be able to:</a:t>
            </a:r>
            <a:endParaRPr sz="2100">
              <a:solidFill>
                <a:schemeClr val="dk1"/>
              </a:solidFill>
              <a:latin typeface="Arial"/>
              <a:ea typeface="Arial"/>
              <a:cs typeface="Arial"/>
              <a:sym typeface="Arial"/>
            </a:endParaRPr>
          </a:p>
          <a:p>
            <a:pPr indent="0" lvl="0" marL="0" rtl="0" algn="l">
              <a:spcBef>
                <a:spcPts val="400"/>
              </a:spcBef>
              <a:spcAft>
                <a:spcPts val="0"/>
              </a:spcAft>
              <a:buClr>
                <a:schemeClr val="dk1"/>
              </a:buClr>
              <a:buSzPts val="2000"/>
              <a:buFont typeface="Arial"/>
              <a:buNone/>
            </a:pPr>
            <a:r>
              <a:t/>
            </a:r>
            <a:endParaRPr sz="2100">
              <a:solidFill>
                <a:schemeClr val="dk1"/>
              </a:solidFill>
              <a:latin typeface="Arial"/>
              <a:ea typeface="Arial"/>
              <a:cs typeface="Arial"/>
              <a:sym typeface="Arial"/>
            </a:endParaRPr>
          </a:p>
          <a:p>
            <a:pPr indent="0" lvl="0" marL="0" rtl="0" algn="l">
              <a:spcBef>
                <a:spcPts val="400"/>
              </a:spcBef>
              <a:spcAft>
                <a:spcPts val="0"/>
              </a:spcAft>
              <a:buClr>
                <a:schemeClr val="dk1"/>
              </a:buClr>
              <a:buSzPts val="2000"/>
              <a:buFont typeface="Arial"/>
              <a:buNone/>
            </a:pPr>
            <a:r>
              <a:rPr lang="de-DE" sz="2100">
                <a:solidFill>
                  <a:schemeClr val="dk1"/>
                </a:solidFill>
                <a:latin typeface="Arial"/>
                <a:ea typeface="Arial"/>
                <a:cs typeface="Arial"/>
                <a:sym typeface="Arial"/>
              </a:rPr>
              <a:t>1) Find and use your data (Data reusability)</a:t>
            </a:r>
            <a:endParaRPr sz="2100">
              <a:solidFill>
                <a:schemeClr val="dk1"/>
              </a:solidFill>
              <a:latin typeface="Arial"/>
              <a:ea typeface="Arial"/>
              <a:cs typeface="Arial"/>
              <a:sym typeface="Arial"/>
            </a:endParaRPr>
          </a:p>
          <a:p>
            <a:pPr indent="0" lvl="0" marL="0" rtl="0" algn="l">
              <a:spcBef>
                <a:spcPts val="400"/>
              </a:spcBef>
              <a:spcAft>
                <a:spcPts val="0"/>
              </a:spcAft>
              <a:buClr>
                <a:schemeClr val="dk1"/>
              </a:buClr>
              <a:buSzPts val="2000"/>
              <a:buFont typeface="Arial"/>
              <a:buNone/>
            </a:pPr>
            <a:r>
              <a:rPr lang="de-DE" sz="2100">
                <a:solidFill>
                  <a:schemeClr val="dk1"/>
                </a:solidFill>
                <a:latin typeface="Arial"/>
                <a:ea typeface="Arial"/>
                <a:cs typeface="Arial"/>
                <a:sym typeface="Arial"/>
              </a:rPr>
              <a:t>2) Find and use your code (Code reusability)</a:t>
            </a:r>
            <a:endParaRPr sz="2100">
              <a:solidFill>
                <a:schemeClr val="dk1"/>
              </a:solidFill>
              <a:latin typeface="Arial"/>
              <a:ea typeface="Arial"/>
              <a:cs typeface="Arial"/>
              <a:sym typeface="Arial"/>
            </a:endParaRPr>
          </a:p>
          <a:p>
            <a:pPr indent="0" lvl="0" marL="0" rtl="0" algn="l">
              <a:spcBef>
                <a:spcPts val="400"/>
              </a:spcBef>
              <a:spcAft>
                <a:spcPts val="0"/>
              </a:spcAft>
              <a:buClr>
                <a:schemeClr val="dk1"/>
              </a:buClr>
              <a:buSzPts val="2000"/>
              <a:buFont typeface="Arial"/>
              <a:buNone/>
            </a:pPr>
            <a:r>
              <a:rPr lang="de-DE" sz="2100">
                <a:solidFill>
                  <a:schemeClr val="dk1"/>
                </a:solidFill>
                <a:latin typeface="Arial"/>
                <a:ea typeface="Arial"/>
                <a:cs typeface="Arial"/>
                <a:sym typeface="Arial"/>
              </a:rPr>
              <a:t>3) Train your models (using code + data)</a:t>
            </a:r>
            <a:endParaRPr sz="2100">
              <a:solidFill>
                <a:schemeClr val="dk1"/>
              </a:solidFill>
              <a:latin typeface="Arial"/>
              <a:ea typeface="Arial"/>
              <a:cs typeface="Arial"/>
              <a:sym typeface="Arial"/>
            </a:endParaRPr>
          </a:p>
          <a:p>
            <a:pPr indent="0" lvl="0" marL="0" rtl="0" algn="l">
              <a:spcBef>
                <a:spcPts val="400"/>
              </a:spcBef>
              <a:spcAft>
                <a:spcPts val="0"/>
              </a:spcAft>
              <a:buClr>
                <a:schemeClr val="dk1"/>
              </a:buClr>
              <a:buSzPts val="2000"/>
              <a:buFont typeface="Arial"/>
              <a:buNone/>
            </a:pPr>
            <a:r>
              <a:rPr lang="de-DE" sz="2100">
                <a:solidFill>
                  <a:schemeClr val="dk1"/>
                </a:solidFill>
                <a:latin typeface="Arial"/>
                <a:ea typeface="Arial"/>
                <a:cs typeface="Arial"/>
                <a:sym typeface="Arial"/>
              </a:rPr>
              <a:t>4) Make predictions using the trained models</a:t>
            </a:r>
            <a:endParaRPr sz="2100">
              <a:solidFill>
                <a:schemeClr val="dk1"/>
              </a:solidFill>
              <a:latin typeface="Arial"/>
              <a:ea typeface="Arial"/>
              <a:cs typeface="Arial"/>
              <a:sym typeface="Arial"/>
            </a:endParaRPr>
          </a:p>
          <a:p>
            <a:pPr indent="0" lvl="0" marL="0" rtl="0" algn="l">
              <a:spcBef>
                <a:spcPts val="400"/>
              </a:spcBef>
              <a:spcAft>
                <a:spcPts val="0"/>
              </a:spcAft>
              <a:buClr>
                <a:schemeClr val="dk1"/>
              </a:buClr>
              <a:buSzPts val="2000"/>
              <a:buFont typeface="Arial"/>
              <a:buNone/>
            </a:pPr>
            <a:r>
              <a:rPr lang="de-DE" sz="2100">
                <a:solidFill>
                  <a:schemeClr val="dk1"/>
                </a:solidFill>
                <a:latin typeface="Arial"/>
                <a:ea typeface="Arial"/>
                <a:cs typeface="Arial"/>
                <a:sym typeface="Arial"/>
              </a:rPr>
              <a:t>5) Get the same results</a:t>
            </a:r>
            <a:endParaRPr sz="2300"/>
          </a:p>
        </p:txBody>
      </p:sp>
      <p:sp>
        <p:nvSpPr>
          <p:cNvPr id="633" name="Google Shape;633;p67"/>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Problem: Reproducibility</a:t>
            </a:r>
            <a:endParaRPr/>
          </a:p>
          <a:p>
            <a:pPr indent="0" lvl="0" marL="0" rtl="0" algn="l">
              <a:spcBef>
                <a:spcPts val="0"/>
              </a:spcBef>
              <a:spcAft>
                <a:spcPts val="0"/>
              </a:spcAft>
              <a:buNone/>
            </a:pPr>
            <a:r>
              <a:t/>
            </a:r>
            <a:endParaRPr/>
          </a:p>
        </p:txBody>
      </p:sp>
      <p:pic>
        <p:nvPicPr>
          <p:cNvPr descr="Science – We Have a Reproducibility Problem | NeuroLogica Blog" id="634" name="Google Shape;634;p67"/>
          <p:cNvPicPr preferRelativeResize="0"/>
          <p:nvPr/>
        </p:nvPicPr>
        <p:blipFill rotWithShape="1">
          <a:blip r:embed="rId3">
            <a:alphaModFix/>
          </a:blip>
          <a:srcRect b="0" l="0" r="0" t="0"/>
          <a:stretch/>
        </p:blipFill>
        <p:spPr>
          <a:xfrm>
            <a:off x="7442425" y="3416300"/>
            <a:ext cx="2857500" cy="19335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8"/>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We often rely on external models</a:t>
            </a:r>
            <a:endParaRPr/>
          </a:p>
          <a:p>
            <a:pPr indent="0" lvl="0" marL="0" rtl="0" algn="l">
              <a:spcBef>
                <a:spcPts val="360"/>
              </a:spcBef>
              <a:spcAft>
                <a:spcPts val="0"/>
              </a:spcAft>
              <a:buNone/>
            </a:pPr>
            <a:r>
              <a:rPr lang="de-DE"/>
              <a:t>With external models, there is no way to…</a:t>
            </a:r>
            <a:endParaRPr/>
          </a:p>
          <a:p>
            <a:pPr indent="-368300" lvl="0" marL="457200" rtl="0" algn="l">
              <a:spcBef>
                <a:spcPts val="360"/>
              </a:spcBef>
              <a:spcAft>
                <a:spcPts val="0"/>
              </a:spcAft>
              <a:buSzPts val="2200"/>
              <a:buChar char="-"/>
            </a:pPr>
            <a:r>
              <a:rPr lang="de-DE"/>
              <a:t>access source code and training data</a:t>
            </a:r>
            <a:endParaRPr/>
          </a:p>
          <a:p>
            <a:pPr indent="-368300" lvl="0" marL="457200" rtl="0" algn="l">
              <a:spcBef>
                <a:spcPts val="0"/>
              </a:spcBef>
              <a:spcAft>
                <a:spcPts val="0"/>
              </a:spcAft>
              <a:buSzPts val="2200"/>
              <a:buChar char="-"/>
            </a:pPr>
            <a:r>
              <a:rPr lang="de-DE"/>
              <a:t>access a specific model version</a:t>
            </a:r>
            <a:endParaRPr/>
          </a:p>
          <a:p>
            <a:pPr indent="-368300" lvl="0" marL="457200" rtl="0" algn="l">
              <a:spcBef>
                <a:spcPts val="0"/>
              </a:spcBef>
              <a:spcAft>
                <a:spcPts val="0"/>
              </a:spcAft>
              <a:buSzPts val="2200"/>
              <a:buChar char="-"/>
            </a:pPr>
            <a:r>
              <a:rPr lang="de-DE"/>
              <a:t>use seed values to get deterministic outcomes</a:t>
            </a:r>
            <a:endParaRPr/>
          </a:p>
          <a:p>
            <a:pPr indent="-368300" lvl="0" marL="457200" rtl="0" algn="l">
              <a:spcBef>
                <a:spcPts val="0"/>
              </a:spcBef>
              <a:spcAft>
                <a:spcPts val="0"/>
              </a:spcAft>
              <a:buSzPts val="2200"/>
              <a:buChar char="-"/>
            </a:pPr>
            <a:r>
              <a:rPr lang="de-DE"/>
              <a:t>compare outputs over time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 No way to reproduce your results!</a:t>
            </a:r>
            <a:endParaRPr/>
          </a:p>
          <a:p>
            <a:pPr indent="0" lvl="0" marL="0" rtl="0" algn="l">
              <a:spcBef>
                <a:spcPts val="360"/>
              </a:spcBef>
              <a:spcAft>
                <a:spcPts val="0"/>
              </a:spcAft>
              <a:buNone/>
            </a:pPr>
            <a:r>
              <a:rPr lang="de-DE"/>
              <a:t>(Even if you state the tool, date, pc specifications…)</a:t>
            </a:r>
            <a:endParaRPr/>
          </a:p>
        </p:txBody>
      </p:sp>
      <p:sp>
        <p:nvSpPr>
          <p:cNvPr id="641" name="Google Shape;641;p68"/>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Problem: Reproducibility</a:t>
            </a:r>
            <a:endParaRPr/>
          </a:p>
          <a:p>
            <a:pPr indent="0" lvl="0" marL="0" rtl="0" algn="l">
              <a:spcBef>
                <a:spcPts val="0"/>
              </a:spcBef>
              <a:spcAft>
                <a:spcPts val="0"/>
              </a:spcAft>
              <a:buNone/>
            </a:pPr>
            <a:r>
              <a:t/>
            </a:r>
            <a:endParaRPr/>
          </a:p>
        </p:txBody>
      </p:sp>
      <p:pic>
        <p:nvPicPr>
          <p:cNvPr id="642" name="Google Shape;642;p68"/>
          <p:cNvPicPr preferRelativeResize="0"/>
          <p:nvPr/>
        </p:nvPicPr>
        <p:blipFill>
          <a:blip r:embed="rId3">
            <a:alphaModFix/>
          </a:blip>
          <a:stretch>
            <a:fillRect/>
          </a:stretch>
        </p:blipFill>
        <p:spPr>
          <a:xfrm>
            <a:off x="7303754" y="3523400"/>
            <a:ext cx="4213920" cy="1933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9"/>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Results also vary substantially based on</a:t>
            </a:r>
            <a:endParaRPr/>
          </a:p>
          <a:p>
            <a:pPr indent="-368300" lvl="0" marL="457200" rtl="0" algn="l">
              <a:spcBef>
                <a:spcPts val="360"/>
              </a:spcBef>
              <a:spcAft>
                <a:spcPts val="0"/>
              </a:spcAft>
              <a:buSzPts val="2200"/>
              <a:buChar char="-"/>
            </a:pPr>
            <a:r>
              <a:rPr lang="de-DE"/>
              <a:t>order of training examples</a:t>
            </a:r>
            <a:endParaRPr/>
          </a:p>
          <a:p>
            <a:pPr indent="-368300" lvl="0" marL="457200" rtl="0" algn="l">
              <a:spcBef>
                <a:spcPts val="0"/>
              </a:spcBef>
              <a:spcAft>
                <a:spcPts val="0"/>
              </a:spcAft>
              <a:buSzPts val="2200"/>
              <a:buChar char="-"/>
            </a:pPr>
            <a:r>
              <a:rPr lang="de-DE"/>
              <a:t>prompt format</a:t>
            </a:r>
            <a:endParaRPr/>
          </a:p>
          <a:p>
            <a:pPr indent="-368300" lvl="0" marL="457200" rtl="0" algn="l">
              <a:spcBef>
                <a:spcPts val="0"/>
              </a:spcBef>
              <a:spcAft>
                <a:spcPts val="0"/>
              </a:spcAft>
              <a:buSzPts val="2200"/>
              <a:buChar char="-"/>
            </a:pPr>
            <a:r>
              <a:rPr lang="de-DE"/>
              <a:t>order of prompt example order</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Following examples show variance on SST-2 task (Stanford Sentiment Treebank)</a:t>
            </a:r>
            <a:endParaRPr/>
          </a:p>
          <a:p>
            <a:pPr indent="0" lvl="0" marL="0" rtl="0" algn="l">
              <a:spcBef>
                <a:spcPts val="360"/>
              </a:spcBef>
              <a:spcAft>
                <a:spcPts val="0"/>
              </a:spcAft>
              <a:buNone/>
            </a:pPr>
            <a:r>
              <a:rPr lang="de-DE"/>
              <a:t>= binary sentiment classification task (positive / negative)</a:t>
            </a:r>
            <a:endParaRPr/>
          </a:p>
        </p:txBody>
      </p:sp>
      <p:sp>
        <p:nvSpPr>
          <p:cNvPr id="649" name="Google Shape;649;p69"/>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e-DE"/>
              <a:t>Problem: Reproducibility</a:t>
            </a:r>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0"/>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High variance based on training examples and prompt format</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sz="1600" u="sng">
                <a:solidFill>
                  <a:schemeClr val="hlink"/>
                </a:solidFill>
                <a:hlinkClick r:id="rId3"/>
              </a:rPr>
              <a:t>Zhao et al, “Calibrate Before Use: Improving Few-Shot Performance of Language Models”, 2021</a:t>
            </a:r>
            <a:endParaRPr sz="1600"/>
          </a:p>
          <a:p>
            <a:pPr indent="0" lvl="0" marL="0" rtl="0" algn="l">
              <a:spcBef>
                <a:spcPts val="360"/>
              </a:spcBef>
              <a:spcAft>
                <a:spcPts val="0"/>
              </a:spcAft>
              <a:buNone/>
            </a:pPr>
            <a:r>
              <a:t/>
            </a:r>
            <a:endParaRPr/>
          </a:p>
        </p:txBody>
      </p:sp>
      <p:sp>
        <p:nvSpPr>
          <p:cNvPr id="656" name="Google Shape;656;p70"/>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Reproducibility</a:t>
            </a:r>
            <a:endParaRPr/>
          </a:p>
        </p:txBody>
      </p:sp>
      <p:pic>
        <p:nvPicPr>
          <p:cNvPr id="657" name="Google Shape;657;p70"/>
          <p:cNvPicPr preferRelativeResize="0"/>
          <p:nvPr/>
        </p:nvPicPr>
        <p:blipFill>
          <a:blip r:embed="rId4">
            <a:alphaModFix/>
          </a:blip>
          <a:stretch>
            <a:fillRect/>
          </a:stretch>
        </p:blipFill>
        <p:spPr>
          <a:xfrm>
            <a:off x="2024063" y="1881188"/>
            <a:ext cx="8143875" cy="3705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1"/>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High variance based on prompt example order</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de-DE" sz="1600" u="sng">
                <a:solidFill>
                  <a:schemeClr val="hlink"/>
                </a:solidFill>
                <a:hlinkClick r:id="rId3"/>
              </a:rPr>
              <a:t>Zhao et al, “Calibrate Before Use: Improving Few-Shot Performance of Language Models”, 2021</a:t>
            </a:r>
            <a:endParaRPr/>
          </a:p>
        </p:txBody>
      </p:sp>
      <p:sp>
        <p:nvSpPr>
          <p:cNvPr id="664" name="Google Shape;664;p71"/>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Reproducibility</a:t>
            </a:r>
            <a:endParaRPr/>
          </a:p>
        </p:txBody>
      </p:sp>
      <p:pic>
        <p:nvPicPr>
          <p:cNvPr id="665" name="Google Shape;665;p71"/>
          <p:cNvPicPr preferRelativeResize="0"/>
          <p:nvPr/>
        </p:nvPicPr>
        <p:blipFill>
          <a:blip r:embed="rId4">
            <a:alphaModFix/>
          </a:blip>
          <a:stretch>
            <a:fillRect/>
          </a:stretch>
        </p:blipFill>
        <p:spPr>
          <a:xfrm>
            <a:off x="1605077" y="1864225"/>
            <a:ext cx="9840051" cy="3718849"/>
          </a:xfrm>
          <a:prstGeom prst="rect">
            <a:avLst/>
          </a:prstGeom>
          <a:noFill/>
          <a:ln cap="flat" cmpd="sng" w="9525">
            <a:solidFill>
              <a:srgbClr val="1F497D"/>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2"/>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Impossible to prove or disprove this dialog</a:t>
            </a:r>
            <a:endParaRPr/>
          </a:p>
        </p:txBody>
      </p:sp>
      <p:sp>
        <p:nvSpPr>
          <p:cNvPr id="672" name="Google Shape;672;p72"/>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Reproducibility</a:t>
            </a:r>
            <a:endParaRPr/>
          </a:p>
        </p:txBody>
      </p:sp>
      <p:pic>
        <p:nvPicPr>
          <p:cNvPr id="673" name="Google Shape;673;p72"/>
          <p:cNvPicPr preferRelativeResize="0"/>
          <p:nvPr/>
        </p:nvPicPr>
        <p:blipFill>
          <a:blip r:embed="rId3">
            <a:alphaModFix/>
          </a:blip>
          <a:stretch>
            <a:fillRect/>
          </a:stretch>
        </p:blipFill>
        <p:spPr>
          <a:xfrm>
            <a:off x="6075223" y="1805000"/>
            <a:ext cx="5832927" cy="2235101"/>
          </a:xfrm>
          <a:prstGeom prst="rect">
            <a:avLst/>
          </a:prstGeom>
          <a:noFill/>
          <a:ln cap="flat" cmpd="sng" w="19050">
            <a:solidFill>
              <a:schemeClr val="dk2"/>
            </a:solidFill>
            <a:prstDash val="solid"/>
            <a:round/>
            <a:headEnd len="sm" w="sm" type="none"/>
            <a:tailEnd len="sm" w="sm" type="none"/>
          </a:ln>
        </p:spPr>
      </p:pic>
      <p:pic>
        <p:nvPicPr>
          <p:cNvPr id="674" name="Google Shape;674;p72"/>
          <p:cNvPicPr preferRelativeResize="0"/>
          <p:nvPr/>
        </p:nvPicPr>
        <p:blipFill>
          <a:blip r:embed="rId4">
            <a:alphaModFix/>
          </a:blip>
          <a:stretch>
            <a:fillRect/>
          </a:stretch>
        </p:blipFill>
        <p:spPr>
          <a:xfrm>
            <a:off x="354425" y="1817699"/>
            <a:ext cx="5626850" cy="2235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3"/>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AI is often a “black box”: We can see “what” the output is, but not “why”</a:t>
            </a:r>
            <a:endParaRPr/>
          </a:p>
          <a:p>
            <a:pPr indent="0" lvl="0" marL="0" rtl="0" algn="l">
              <a:spcBef>
                <a:spcPts val="360"/>
              </a:spcBef>
              <a:spcAft>
                <a:spcPts val="0"/>
              </a:spcAft>
              <a:buNone/>
            </a:pPr>
            <a:r>
              <a:rPr lang="de-DE"/>
              <a:t>Especially true with neural networks</a:t>
            </a:r>
            <a:endParaRPr/>
          </a:p>
        </p:txBody>
      </p:sp>
      <p:sp>
        <p:nvSpPr>
          <p:cNvPr id="681" name="Google Shape;681;p73"/>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Explainability and Transparence</a:t>
            </a:r>
            <a:endParaRPr/>
          </a:p>
        </p:txBody>
      </p:sp>
      <p:pic>
        <p:nvPicPr>
          <p:cNvPr id="682" name="Google Shape;682;p73"/>
          <p:cNvPicPr preferRelativeResize="0"/>
          <p:nvPr/>
        </p:nvPicPr>
        <p:blipFill>
          <a:blip r:embed="rId3">
            <a:alphaModFix/>
          </a:blip>
          <a:stretch>
            <a:fillRect/>
          </a:stretch>
        </p:blipFill>
        <p:spPr>
          <a:xfrm>
            <a:off x="3238500" y="2149475"/>
            <a:ext cx="5715000" cy="428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368300" lvl="0" marL="457200" rtl="0" algn="l">
              <a:spcBef>
                <a:spcPts val="360"/>
              </a:spcBef>
              <a:spcAft>
                <a:spcPts val="0"/>
              </a:spcAft>
              <a:buSzPts val="2200"/>
              <a:buChar char="-"/>
            </a:pPr>
            <a:r>
              <a:rPr lang="de-DE">
                <a:solidFill>
                  <a:schemeClr val="dk1"/>
                </a:solidFill>
              </a:rPr>
              <a:t>Prototype of OpenAI, publicly available from November 2022</a:t>
            </a:r>
            <a:endParaRPr>
              <a:solidFill>
                <a:schemeClr val="dk1"/>
              </a:solidFill>
            </a:endParaRPr>
          </a:p>
          <a:p>
            <a:pPr indent="-368300" lvl="0" marL="457200" rtl="0" algn="l">
              <a:spcBef>
                <a:spcPts val="0"/>
              </a:spcBef>
              <a:spcAft>
                <a:spcPts val="0"/>
              </a:spcAft>
              <a:buClr>
                <a:schemeClr val="dk1"/>
              </a:buClr>
              <a:buSzPts val="2200"/>
              <a:buChar char="-"/>
            </a:pPr>
            <a:r>
              <a:rPr lang="de-DE">
                <a:solidFill>
                  <a:schemeClr val="dk1"/>
                </a:solidFill>
              </a:rPr>
              <a:t>Based on Large Language Model GPT-3.5</a:t>
            </a:r>
            <a:endParaRPr>
              <a:solidFill>
                <a:schemeClr val="dk1"/>
              </a:solidFill>
            </a:endParaRPr>
          </a:p>
          <a:p>
            <a:pPr indent="-368300" lvl="0" marL="457200" rtl="0" algn="l">
              <a:spcBef>
                <a:spcPts val="0"/>
              </a:spcBef>
              <a:spcAft>
                <a:spcPts val="0"/>
              </a:spcAft>
              <a:buSzPts val="2200"/>
              <a:buChar char="-"/>
            </a:pPr>
            <a:r>
              <a:rPr lang="de-DE">
                <a:solidFill>
                  <a:schemeClr val="dk1"/>
                </a:solidFill>
              </a:rPr>
              <a:t>Trained on web data by 2021</a:t>
            </a:r>
            <a:endParaRPr>
              <a:solidFill>
                <a:schemeClr val="dk1"/>
              </a:solidFill>
            </a:endParaRPr>
          </a:p>
          <a:p>
            <a:pPr indent="-368300" lvl="0" marL="457200" rtl="0" algn="l">
              <a:spcBef>
                <a:spcPts val="0"/>
              </a:spcBef>
              <a:spcAft>
                <a:spcPts val="0"/>
              </a:spcAft>
              <a:buClr>
                <a:schemeClr val="dk1"/>
              </a:buClr>
              <a:buSzPts val="2200"/>
              <a:buChar char="-"/>
            </a:pPr>
            <a:r>
              <a:rPr lang="de-DE">
                <a:solidFill>
                  <a:schemeClr val="dk1"/>
                </a:solidFill>
              </a:rPr>
              <a:t>Context Size 4096 tokens (words, word parts, punctuation)</a:t>
            </a:r>
            <a:endParaRPr>
              <a:solidFill>
                <a:schemeClr val="dk1"/>
              </a:solidFill>
            </a:endParaRPr>
          </a:p>
          <a:p>
            <a:pPr indent="-368300" lvl="0" marL="457200" rtl="0" algn="l">
              <a:spcBef>
                <a:spcPts val="0"/>
              </a:spcBef>
              <a:spcAft>
                <a:spcPts val="0"/>
              </a:spcAft>
              <a:buClr>
                <a:schemeClr val="dk1"/>
              </a:buClr>
              <a:buSzPts val="2200"/>
              <a:buChar char="-"/>
            </a:pPr>
            <a:r>
              <a:rPr lang="de-DE">
                <a:solidFill>
                  <a:schemeClr val="dk1"/>
                </a:solidFill>
              </a:rPr>
              <a:t>175 billion parameters</a:t>
            </a:r>
            <a:endParaRPr>
              <a:solidFill>
                <a:schemeClr val="dk1"/>
              </a:solidFill>
            </a:endParaRPr>
          </a:p>
        </p:txBody>
      </p:sp>
      <p:sp>
        <p:nvSpPr>
          <p:cNvPr id="170" name="Google Shape;170;p20"/>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ChatGPT</a:t>
            </a:r>
            <a:endParaRPr/>
          </a:p>
        </p:txBody>
      </p:sp>
      <p:pic>
        <p:nvPicPr>
          <p:cNvPr id="171" name="Google Shape;171;p20"/>
          <p:cNvPicPr preferRelativeResize="0"/>
          <p:nvPr/>
        </p:nvPicPr>
        <p:blipFill>
          <a:blip r:embed="rId3">
            <a:alphaModFix/>
          </a:blip>
          <a:stretch>
            <a:fillRect/>
          </a:stretch>
        </p:blipFill>
        <p:spPr>
          <a:xfrm>
            <a:off x="2454275" y="3866975"/>
            <a:ext cx="7600950" cy="2057400"/>
          </a:xfrm>
          <a:prstGeom prst="rect">
            <a:avLst/>
          </a:prstGeom>
          <a:noFill/>
          <a:ln cap="flat" cmpd="sng" w="19050">
            <a:solidFill>
              <a:srgbClr val="B90F22"/>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4"/>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Approach for explainability: Saliency maps</a:t>
            </a:r>
            <a:endParaRPr/>
          </a:p>
          <a:p>
            <a:pPr indent="-368300" lvl="0" marL="457200" rtl="0" algn="l">
              <a:spcBef>
                <a:spcPts val="360"/>
              </a:spcBef>
              <a:spcAft>
                <a:spcPts val="0"/>
              </a:spcAft>
              <a:buSzPts val="2200"/>
              <a:buChar char="-"/>
            </a:pPr>
            <a:r>
              <a:rPr lang="de-DE"/>
              <a:t>Highlight regions / features that contributed most to the prediction</a:t>
            </a:r>
            <a:endParaRPr/>
          </a:p>
        </p:txBody>
      </p:sp>
      <p:sp>
        <p:nvSpPr>
          <p:cNvPr id="689" name="Google Shape;689;p74"/>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Explainability and Transparence</a:t>
            </a:r>
            <a:endParaRPr/>
          </a:p>
        </p:txBody>
      </p:sp>
      <p:pic>
        <p:nvPicPr>
          <p:cNvPr id="690" name="Google Shape;690;p74"/>
          <p:cNvPicPr preferRelativeResize="0"/>
          <p:nvPr/>
        </p:nvPicPr>
        <p:blipFill>
          <a:blip r:embed="rId3">
            <a:alphaModFix/>
          </a:blip>
          <a:stretch>
            <a:fillRect/>
          </a:stretch>
        </p:blipFill>
        <p:spPr>
          <a:xfrm>
            <a:off x="4054838" y="2542972"/>
            <a:ext cx="4399826" cy="34992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75"/>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Language models can explain neurons in language models, Open AI, May 9th 2023</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Clr>
                <a:schemeClr val="dk1"/>
              </a:buClr>
              <a:buSzPts val="1100"/>
              <a:buFont typeface="Arial"/>
              <a:buNone/>
            </a:pPr>
            <a:r>
              <a:rPr lang="de-DE" sz="1600" u="sng">
                <a:solidFill>
                  <a:schemeClr val="hlink"/>
                </a:solidFill>
                <a:hlinkClick r:id="rId3"/>
              </a:rPr>
              <a:t>https://openai.com/research/language-models-can-explain-neurons-in-language-models?ref=emergentmind</a:t>
            </a:r>
            <a:endParaRPr sz="1600"/>
          </a:p>
        </p:txBody>
      </p:sp>
      <p:sp>
        <p:nvSpPr>
          <p:cNvPr id="697" name="Google Shape;697;p75"/>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Explainability and Transparence</a:t>
            </a:r>
            <a:endParaRPr/>
          </a:p>
        </p:txBody>
      </p:sp>
      <p:pic>
        <p:nvPicPr>
          <p:cNvPr id="698" name="Google Shape;698;p75"/>
          <p:cNvPicPr preferRelativeResize="0"/>
          <p:nvPr/>
        </p:nvPicPr>
        <p:blipFill>
          <a:blip r:embed="rId4">
            <a:alphaModFix/>
          </a:blip>
          <a:stretch>
            <a:fillRect/>
          </a:stretch>
        </p:blipFill>
        <p:spPr>
          <a:xfrm>
            <a:off x="3320559" y="1819346"/>
            <a:ext cx="5548925" cy="3181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6"/>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Large Language Models </a:t>
            </a:r>
            <a:endParaRPr/>
          </a:p>
          <a:p>
            <a:pPr indent="-368300" lvl="0" marL="457200" rtl="0" algn="l">
              <a:spcBef>
                <a:spcPts val="360"/>
              </a:spcBef>
              <a:spcAft>
                <a:spcPts val="0"/>
              </a:spcAft>
              <a:buSzPts val="2200"/>
              <a:buChar char="-"/>
            </a:pPr>
            <a:r>
              <a:rPr lang="de-DE"/>
              <a:t>are trained on data from humans (who are biased)</a:t>
            </a:r>
            <a:endParaRPr/>
          </a:p>
          <a:p>
            <a:pPr indent="-368300" lvl="0" marL="457200" rtl="0" algn="l">
              <a:spcBef>
                <a:spcPts val="0"/>
              </a:spcBef>
              <a:spcAft>
                <a:spcPts val="0"/>
              </a:spcAft>
              <a:buSzPts val="2200"/>
              <a:buChar char="-"/>
            </a:pPr>
            <a:r>
              <a:rPr lang="de-DE"/>
              <a:t>are trained to find patterns and generalize</a:t>
            </a:r>
            <a:endParaRPr/>
          </a:p>
          <a:p>
            <a:pPr indent="-368300" lvl="0" marL="457200" rtl="0" algn="l">
              <a:spcBef>
                <a:spcPts val="0"/>
              </a:spcBef>
              <a:spcAft>
                <a:spcPts val="0"/>
              </a:spcAft>
              <a:buSzPts val="2200"/>
              <a:buChar char="-"/>
            </a:pPr>
            <a:r>
              <a:rPr lang="de-DE"/>
              <a:t>can lead to replicating (or amplifying) existing social biases</a:t>
            </a:r>
            <a:endParaRPr/>
          </a:p>
        </p:txBody>
      </p:sp>
      <p:sp>
        <p:nvSpPr>
          <p:cNvPr id="705" name="Google Shape;705;p76"/>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Bias</a:t>
            </a:r>
            <a:endParaRPr/>
          </a:p>
        </p:txBody>
      </p:sp>
      <p:pic>
        <p:nvPicPr>
          <p:cNvPr id="706" name="Google Shape;706;p76"/>
          <p:cNvPicPr preferRelativeResize="0"/>
          <p:nvPr/>
        </p:nvPicPr>
        <p:blipFill>
          <a:blip r:embed="rId3">
            <a:alphaModFix/>
          </a:blip>
          <a:stretch>
            <a:fillRect/>
          </a:stretch>
        </p:blipFill>
        <p:spPr>
          <a:xfrm>
            <a:off x="4624676" y="3202724"/>
            <a:ext cx="2940700" cy="2971701"/>
          </a:xfrm>
          <a:prstGeom prst="rect">
            <a:avLst/>
          </a:prstGeom>
          <a:noFill/>
          <a:ln>
            <a:noFill/>
          </a:ln>
        </p:spPr>
      </p:pic>
      <p:sp>
        <p:nvSpPr>
          <p:cNvPr id="707" name="Google Shape;707;p76"/>
          <p:cNvSpPr txBox="1"/>
          <p:nvPr/>
        </p:nvSpPr>
        <p:spPr>
          <a:xfrm>
            <a:off x="7565375" y="4380775"/>
            <a:ext cx="427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t>“Manager”</a:t>
            </a:r>
            <a:endParaRPr/>
          </a:p>
          <a:p>
            <a:pPr indent="0" lvl="0" marL="0" rtl="0" algn="l">
              <a:spcBef>
                <a:spcPts val="0"/>
              </a:spcBef>
              <a:spcAft>
                <a:spcPts val="0"/>
              </a:spcAft>
              <a:buNone/>
            </a:pPr>
            <a:r>
              <a:rPr lang="de-DE"/>
              <a:t>by Stable Diffusion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7"/>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Risky to apply AI in sensitive fields!</a:t>
            </a:r>
            <a:endParaRPr/>
          </a:p>
        </p:txBody>
      </p:sp>
      <p:sp>
        <p:nvSpPr>
          <p:cNvPr id="714" name="Google Shape;714;p77"/>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No Quality Guarantees</a:t>
            </a:r>
            <a:endParaRPr/>
          </a:p>
        </p:txBody>
      </p:sp>
      <p:pic>
        <p:nvPicPr>
          <p:cNvPr id="715" name="Google Shape;715;p77"/>
          <p:cNvPicPr preferRelativeResize="0"/>
          <p:nvPr/>
        </p:nvPicPr>
        <p:blipFill>
          <a:blip r:embed="rId3">
            <a:alphaModFix/>
          </a:blip>
          <a:stretch>
            <a:fillRect/>
          </a:stretch>
        </p:blipFill>
        <p:spPr>
          <a:xfrm>
            <a:off x="2066925" y="4529138"/>
            <a:ext cx="8058150" cy="1304925"/>
          </a:xfrm>
          <a:prstGeom prst="rect">
            <a:avLst/>
          </a:prstGeom>
          <a:noFill/>
          <a:ln cap="flat" cmpd="sng" w="19050">
            <a:solidFill>
              <a:schemeClr val="dk2"/>
            </a:solidFill>
            <a:prstDash val="solid"/>
            <a:round/>
            <a:headEnd len="sm" w="sm" type="none"/>
            <a:tailEnd len="sm" w="sm" type="none"/>
          </a:ln>
        </p:spPr>
      </p:pic>
      <p:pic>
        <p:nvPicPr>
          <p:cNvPr id="716" name="Google Shape;716;p77"/>
          <p:cNvPicPr preferRelativeResize="0"/>
          <p:nvPr/>
        </p:nvPicPr>
        <p:blipFill>
          <a:blip r:embed="rId4">
            <a:alphaModFix/>
          </a:blip>
          <a:stretch>
            <a:fillRect/>
          </a:stretch>
        </p:blipFill>
        <p:spPr>
          <a:xfrm>
            <a:off x="1519238" y="2566988"/>
            <a:ext cx="9458325" cy="14192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8"/>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Who is the “author” of AI generated text?</a:t>
            </a:r>
            <a:endParaRPr/>
          </a:p>
          <a:p>
            <a:pPr indent="0" lvl="0" marL="0" rtl="0" algn="l">
              <a:spcBef>
                <a:spcPts val="360"/>
              </a:spcBef>
              <a:spcAft>
                <a:spcPts val="0"/>
              </a:spcAft>
              <a:buNone/>
            </a:pPr>
            <a:r>
              <a:rPr lang="de-DE"/>
              <a:t>AI-supported systems are not considered authors of the text</a:t>
            </a:r>
            <a:endParaRPr/>
          </a:p>
          <a:p>
            <a:pPr indent="0" lvl="0" marL="0" rtl="0" algn="l">
              <a:spcBef>
                <a:spcPts val="360"/>
              </a:spcBef>
              <a:spcAft>
                <a:spcPts val="0"/>
              </a:spcAft>
              <a:buNone/>
            </a:pPr>
            <a:r>
              <a:rPr lang="de-DE"/>
              <a:t>Users can claim authorship if there is a “significant degree of intellectual contribution”</a:t>
            </a:r>
            <a:endParaRPr/>
          </a:p>
          <a:p>
            <a:pPr indent="0" lvl="0" marL="0" rtl="0" algn="l">
              <a:spcBef>
                <a:spcPts val="360"/>
              </a:spcBef>
              <a:spcAft>
                <a:spcPts val="0"/>
              </a:spcAft>
              <a:buNone/>
            </a:pPr>
            <a:r>
              <a:rPr lang="de-DE"/>
              <a:t>“However, it must be ensured that the AI-generated text does not contain any copyrighted content.”</a:t>
            </a:r>
            <a:endParaRPr/>
          </a:p>
        </p:txBody>
      </p:sp>
      <p:sp>
        <p:nvSpPr>
          <p:cNvPr id="723" name="Google Shape;723;p78"/>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Copyright</a:t>
            </a:r>
            <a:endParaRPr/>
          </a:p>
        </p:txBody>
      </p:sp>
      <p:pic>
        <p:nvPicPr>
          <p:cNvPr id="724" name="Google Shape;724;p78"/>
          <p:cNvPicPr preferRelativeResize="0"/>
          <p:nvPr/>
        </p:nvPicPr>
        <p:blipFill>
          <a:blip r:embed="rId3">
            <a:alphaModFix/>
          </a:blip>
          <a:stretch>
            <a:fillRect/>
          </a:stretch>
        </p:blipFill>
        <p:spPr>
          <a:xfrm>
            <a:off x="4424323" y="3351875"/>
            <a:ext cx="3660850" cy="2956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9"/>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731" name="Google Shape;731;p79"/>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Privacy</a:t>
            </a:r>
            <a:endParaRPr/>
          </a:p>
        </p:txBody>
      </p:sp>
      <p:sp>
        <p:nvSpPr>
          <p:cNvPr id="732" name="Google Shape;732;p79"/>
          <p:cNvSpPr txBox="1"/>
          <p:nvPr/>
        </p:nvSpPr>
        <p:spPr>
          <a:xfrm>
            <a:off x="2376200" y="5847875"/>
            <a:ext cx="775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u="sng">
                <a:solidFill>
                  <a:schemeClr val="hlink"/>
                </a:solidFill>
                <a:hlinkClick r:id="rId3"/>
              </a:rPr>
              <a:t>https://xkcd.com/2169/</a:t>
            </a:r>
            <a:endParaRPr/>
          </a:p>
          <a:p>
            <a:pPr indent="0" lvl="0" marL="0" rtl="0" algn="ctr">
              <a:spcBef>
                <a:spcPts val="0"/>
              </a:spcBef>
              <a:spcAft>
                <a:spcPts val="0"/>
              </a:spcAft>
              <a:buNone/>
            </a:pPr>
            <a:r>
              <a:t/>
            </a:r>
            <a:endParaRPr/>
          </a:p>
        </p:txBody>
      </p:sp>
      <p:pic>
        <p:nvPicPr>
          <p:cNvPr id="733" name="Google Shape;733;p79"/>
          <p:cNvPicPr preferRelativeResize="0"/>
          <p:nvPr/>
        </p:nvPicPr>
        <p:blipFill>
          <a:blip r:embed="rId4">
            <a:alphaModFix/>
          </a:blip>
          <a:stretch>
            <a:fillRect/>
          </a:stretch>
        </p:blipFill>
        <p:spPr>
          <a:xfrm>
            <a:off x="4948238" y="1728788"/>
            <a:ext cx="2600325" cy="37052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0"/>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740" name="Google Shape;740;p80"/>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Privacy</a:t>
            </a:r>
            <a:endParaRPr/>
          </a:p>
        </p:txBody>
      </p:sp>
      <p:sp>
        <p:nvSpPr>
          <p:cNvPr id="741" name="Google Shape;741;p80"/>
          <p:cNvSpPr txBox="1"/>
          <p:nvPr/>
        </p:nvSpPr>
        <p:spPr>
          <a:xfrm>
            <a:off x="2376200" y="5847875"/>
            <a:ext cx="775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Carlini et al, “Extracting Training Data from Large Language Models”, 2021</a:t>
            </a:r>
            <a:endParaRPr/>
          </a:p>
        </p:txBody>
      </p:sp>
      <p:pic>
        <p:nvPicPr>
          <p:cNvPr id="742" name="Google Shape;742;p80"/>
          <p:cNvPicPr preferRelativeResize="0"/>
          <p:nvPr/>
        </p:nvPicPr>
        <p:blipFill>
          <a:blip r:embed="rId3">
            <a:alphaModFix/>
          </a:blip>
          <a:stretch>
            <a:fillRect/>
          </a:stretch>
        </p:blipFill>
        <p:spPr>
          <a:xfrm>
            <a:off x="4057576" y="1232100"/>
            <a:ext cx="4074901" cy="43938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1"/>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Data collection: </a:t>
            </a:r>
            <a:endParaRPr/>
          </a:p>
          <a:p>
            <a:pPr indent="-368300" lvl="0" marL="457200" rtl="0" algn="l">
              <a:spcBef>
                <a:spcPts val="360"/>
              </a:spcBef>
              <a:spcAft>
                <a:spcPts val="0"/>
              </a:spcAft>
              <a:buSzPts val="2200"/>
              <a:buChar char="-"/>
            </a:pPr>
            <a:r>
              <a:rPr lang="de-DE"/>
              <a:t>Training data can contain sensitive information</a:t>
            </a:r>
            <a:endParaRPr/>
          </a:p>
          <a:p>
            <a:pPr indent="-368300" lvl="0" marL="457200" rtl="0" algn="l">
              <a:spcBef>
                <a:spcPts val="0"/>
              </a:spcBef>
              <a:spcAft>
                <a:spcPts val="0"/>
              </a:spcAft>
              <a:buSzPts val="2200"/>
              <a:buChar char="-"/>
            </a:pPr>
            <a:r>
              <a:rPr lang="de-DE"/>
              <a:t>Systems could generate this information without consent</a:t>
            </a:r>
            <a:endParaRPr/>
          </a:p>
          <a:p>
            <a:pPr indent="0" lvl="0" marL="0" rtl="0" algn="l">
              <a:spcBef>
                <a:spcPts val="360"/>
              </a:spcBef>
              <a:spcAft>
                <a:spcPts val="0"/>
              </a:spcAft>
              <a:buNone/>
            </a:pPr>
            <a:r>
              <a:t/>
            </a:r>
            <a:endParaRPr/>
          </a:p>
        </p:txBody>
      </p:sp>
      <p:sp>
        <p:nvSpPr>
          <p:cNvPr id="749" name="Google Shape;749;p81"/>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Privacy</a:t>
            </a:r>
            <a:endParaRPr/>
          </a:p>
        </p:txBody>
      </p:sp>
      <p:pic>
        <p:nvPicPr>
          <p:cNvPr id="750" name="Google Shape;750;p81"/>
          <p:cNvPicPr preferRelativeResize="0"/>
          <p:nvPr/>
        </p:nvPicPr>
        <p:blipFill>
          <a:blip r:embed="rId3">
            <a:alphaModFix/>
          </a:blip>
          <a:stretch>
            <a:fillRect/>
          </a:stretch>
        </p:blipFill>
        <p:spPr>
          <a:xfrm>
            <a:off x="4041995" y="2787051"/>
            <a:ext cx="4106051" cy="3011099"/>
          </a:xfrm>
          <a:prstGeom prst="rect">
            <a:avLst/>
          </a:prstGeom>
          <a:noFill/>
          <a:ln>
            <a:noFill/>
          </a:ln>
        </p:spPr>
      </p:pic>
      <p:sp>
        <p:nvSpPr>
          <p:cNvPr id="751" name="Google Shape;751;p81"/>
          <p:cNvSpPr txBox="1"/>
          <p:nvPr/>
        </p:nvSpPr>
        <p:spPr>
          <a:xfrm>
            <a:off x="2376200" y="5847875"/>
            <a:ext cx="775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a:t>
            </a:r>
            <a:r>
              <a:rPr lang="de-DE"/>
              <a:t>Does BERT Pretrained on Clinical Notes Reveal Sensitive Data?”, Lehman et al, 2021</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2"/>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Data storage and sharing: </a:t>
            </a:r>
            <a:endParaRPr/>
          </a:p>
          <a:p>
            <a:pPr indent="-368300" lvl="0" marL="457200" rtl="0" algn="l">
              <a:spcBef>
                <a:spcPts val="360"/>
              </a:spcBef>
              <a:spcAft>
                <a:spcPts val="0"/>
              </a:spcAft>
              <a:buSzPts val="2200"/>
              <a:buChar char="-"/>
            </a:pPr>
            <a:r>
              <a:rPr lang="de-DE"/>
              <a:t>Servers may store and share the data with third parties</a:t>
            </a:r>
            <a:endParaRPr/>
          </a:p>
          <a:p>
            <a:pPr indent="-368300" lvl="0" marL="457200" rtl="0" algn="l">
              <a:spcBef>
                <a:spcPts val="0"/>
              </a:spcBef>
              <a:spcAft>
                <a:spcPts val="0"/>
              </a:spcAft>
              <a:buSzPts val="2200"/>
              <a:buChar char="-"/>
            </a:pPr>
            <a:r>
              <a:rPr lang="de-DE"/>
              <a:t>Pose risks of data breaches, misuse of data</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Security risk:</a:t>
            </a:r>
            <a:endParaRPr/>
          </a:p>
          <a:p>
            <a:pPr indent="-368300" lvl="0" marL="457200" rtl="0" algn="l">
              <a:spcBef>
                <a:spcPts val="360"/>
              </a:spcBef>
              <a:spcAft>
                <a:spcPts val="0"/>
              </a:spcAft>
              <a:buSzPts val="2200"/>
              <a:buChar char="-"/>
            </a:pPr>
            <a:r>
              <a:rPr lang="de-DE"/>
              <a:t>Neural models may be vulnerable to cyberattacks, creative prompting…</a:t>
            </a:r>
            <a:endParaRPr/>
          </a:p>
          <a:p>
            <a:pPr indent="-368300" lvl="0" marL="457200" rtl="0" algn="l">
              <a:spcBef>
                <a:spcPts val="0"/>
              </a:spcBef>
              <a:spcAft>
                <a:spcPts val="0"/>
              </a:spcAft>
              <a:buSzPts val="2200"/>
              <a:buChar char="-"/>
            </a:pPr>
            <a:r>
              <a:rPr lang="de-DE"/>
              <a:t>Could lead to unintended outputs</a:t>
            </a:r>
            <a:endParaRPr/>
          </a:p>
          <a:p>
            <a:pPr indent="0" lvl="0" marL="0" rtl="0" algn="l">
              <a:spcBef>
                <a:spcPts val="360"/>
              </a:spcBef>
              <a:spcAft>
                <a:spcPts val="0"/>
              </a:spcAft>
              <a:buNone/>
            </a:pPr>
            <a:r>
              <a:t/>
            </a:r>
            <a:endParaRPr/>
          </a:p>
        </p:txBody>
      </p:sp>
      <p:sp>
        <p:nvSpPr>
          <p:cNvPr id="758" name="Google Shape;758;p82"/>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Privacy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3"/>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Reduce leaking training data is reduced by de-duplication</a:t>
            </a:r>
            <a:endParaRPr/>
          </a:p>
        </p:txBody>
      </p:sp>
      <p:sp>
        <p:nvSpPr>
          <p:cNvPr id="765" name="Google Shape;765;p83"/>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Privacy</a:t>
            </a:r>
            <a:endParaRPr/>
          </a:p>
        </p:txBody>
      </p:sp>
      <p:sp>
        <p:nvSpPr>
          <p:cNvPr id="766" name="Google Shape;766;p83"/>
          <p:cNvSpPr txBox="1"/>
          <p:nvPr/>
        </p:nvSpPr>
        <p:spPr>
          <a:xfrm>
            <a:off x="2376200" y="5847875"/>
            <a:ext cx="775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Lee et al, “Deduplicating Training Data Makes Language Models Better”, 2022</a:t>
            </a:r>
            <a:endParaRPr/>
          </a:p>
        </p:txBody>
      </p:sp>
      <p:pic>
        <p:nvPicPr>
          <p:cNvPr id="767" name="Google Shape;767;p83"/>
          <p:cNvPicPr preferRelativeResize="0"/>
          <p:nvPr/>
        </p:nvPicPr>
        <p:blipFill>
          <a:blip r:embed="rId3">
            <a:alphaModFix/>
          </a:blip>
          <a:stretch>
            <a:fillRect/>
          </a:stretch>
        </p:blipFill>
        <p:spPr>
          <a:xfrm>
            <a:off x="1822875" y="1995598"/>
            <a:ext cx="8544299" cy="3755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p21"/>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Only knows data until 2021!</a:t>
            </a:r>
            <a:endParaRPr/>
          </a:p>
        </p:txBody>
      </p:sp>
      <p:pic>
        <p:nvPicPr>
          <p:cNvPr id="179" name="Google Shape;179;p21"/>
          <p:cNvPicPr preferRelativeResize="0"/>
          <p:nvPr/>
        </p:nvPicPr>
        <p:blipFill>
          <a:blip r:embed="rId3">
            <a:alphaModFix/>
          </a:blip>
          <a:stretch>
            <a:fillRect/>
          </a:stretch>
        </p:blipFill>
        <p:spPr>
          <a:xfrm>
            <a:off x="553125" y="1271884"/>
            <a:ext cx="4775501" cy="2263875"/>
          </a:xfrm>
          <a:prstGeom prst="rect">
            <a:avLst/>
          </a:prstGeom>
          <a:noFill/>
          <a:ln>
            <a:noFill/>
          </a:ln>
        </p:spPr>
      </p:pic>
      <p:pic>
        <p:nvPicPr>
          <p:cNvPr id="180" name="Google Shape;180;p21"/>
          <p:cNvPicPr preferRelativeResize="0"/>
          <p:nvPr/>
        </p:nvPicPr>
        <p:blipFill>
          <a:blip r:embed="rId4">
            <a:alphaModFix/>
          </a:blip>
          <a:stretch>
            <a:fillRect/>
          </a:stretch>
        </p:blipFill>
        <p:spPr>
          <a:xfrm>
            <a:off x="6254750" y="1069925"/>
            <a:ext cx="5580901" cy="2667800"/>
          </a:xfrm>
          <a:prstGeom prst="rect">
            <a:avLst/>
          </a:prstGeom>
          <a:noFill/>
          <a:ln>
            <a:noFill/>
          </a:ln>
        </p:spPr>
      </p:pic>
      <p:pic>
        <p:nvPicPr>
          <p:cNvPr id="181" name="Google Shape;181;p21"/>
          <p:cNvPicPr preferRelativeResize="0"/>
          <p:nvPr/>
        </p:nvPicPr>
        <p:blipFill>
          <a:blip r:embed="rId5">
            <a:alphaModFix/>
          </a:blip>
          <a:stretch>
            <a:fillRect/>
          </a:stretch>
        </p:blipFill>
        <p:spPr>
          <a:xfrm>
            <a:off x="3480696" y="4292596"/>
            <a:ext cx="4949501" cy="1734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4"/>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McKinsey Quarterly (</a:t>
            </a:r>
            <a:r>
              <a:rPr lang="de-DE">
                <a:solidFill>
                  <a:schemeClr val="dk1"/>
                </a:solidFill>
              </a:rPr>
              <a:t>2016 ) stated two job categories with low automation potential:</a:t>
            </a:r>
            <a:endParaRPr/>
          </a:p>
          <a:p>
            <a:pPr indent="0" lvl="0" marL="0" rtl="0" algn="l">
              <a:spcBef>
                <a:spcPts val="360"/>
              </a:spcBef>
              <a:spcAft>
                <a:spcPts val="0"/>
              </a:spcAft>
              <a:buNone/>
            </a:pPr>
            <a:r>
              <a:rPr lang="de-DE"/>
              <a:t>a) jobs related to managing and developing people</a:t>
            </a:r>
            <a:endParaRPr/>
          </a:p>
          <a:p>
            <a:pPr indent="0" lvl="0" marL="0" rtl="0" algn="l">
              <a:spcBef>
                <a:spcPts val="360"/>
              </a:spcBef>
              <a:spcAft>
                <a:spcPts val="0"/>
              </a:spcAft>
              <a:buNone/>
            </a:pPr>
            <a:r>
              <a:rPr lang="de-DE"/>
              <a:t>b) jobs involving decision-making, planning, or creative work.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Supposedly hardest to automate: writing software code (Chui et al., 2016).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This assertion has been challenged by ChatGPT!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sz="1500"/>
              <a:t>Opinion Paper: “So what if ChatGPT wrote it?” </a:t>
            </a:r>
            <a:r>
              <a:rPr lang="de-DE" sz="1500" u="sng">
                <a:solidFill>
                  <a:schemeClr val="hlink"/>
                </a:solidFill>
                <a:hlinkClick r:id="rId3"/>
              </a:rPr>
              <a:t>https://www.sciencedirect.com/science/article/pii/S0268401223000233</a:t>
            </a:r>
            <a:endParaRPr sz="1500"/>
          </a:p>
          <a:p>
            <a:pPr indent="0" lvl="0" marL="0" rtl="0" algn="l">
              <a:spcBef>
                <a:spcPts val="360"/>
              </a:spcBef>
              <a:spcAft>
                <a:spcPts val="0"/>
              </a:spcAft>
              <a:buNone/>
            </a:pPr>
            <a:r>
              <a:t/>
            </a:r>
            <a:endParaRPr/>
          </a:p>
        </p:txBody>
      </p:sp>
      <p:sp>
        <p:nvSpPr>
          <p:cNvPr id="774" name="Google Shape;774;p84"/>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Impact on jobs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5"/>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Generative AI can reduce time and money needed for content creation</a:t>
            </a:r>
            <a:endParaRPr/>
          </a:p>
          <a:p>
            <a:pPr indent="0" lvl="0" marL="0" rtl="0" algn="l">
              <a:spcBef>
                <a:spcPts val="360"/>
              </a:spcBef>
              <a:spcAft>
                <a:spcPts val="0"/>
              </a:spcAft>
              <a:buNone/>
            </a:pPr>
            <a:r>
              <a:rPr lang="de-DE"/>
              <a:t>But: Risks of job automation and displacement</a:t>
            </a:r>
            <a:endParaRPr/>
          </a:p>
        </p:txBody>
      </p:sp>
      <p:sp>
        <p:nvSpPr>
          <p:cNvPr id="781" name="Google Shape;781;p85"/>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Problem: Impact on jobs</a:t>
            </a:r>
            <a:endParaRPr/>
          </a:p>
        </p:txBody>
      </p:sp>
      <p:pic>
        <p:nvPicPr>
          <p:cNvPr id="782" name="Google Shape;782;p85"/>
          <p:cNvPicPr preferRelativeResize="0"/>
          <p:nvPr/>
        </p:nvPicPr>
        <p:blipFill>
          <a:blip r:embed="rId3">
            <a:alphaModFix/>
          </a:blip>
          <a:stretch>
            <a:fillRect/>
          </a:stretch>
        </p:blipFill>
        <p:spPr>
          <a:xfrm>
            <a:off x="2163101" y="2287400"/>
            <a:ext cx="8183283" cy="3808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6"/>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Generative AI…</a:t>
            </a:r>
            <a:endParaRPr/>
          </a:p>
          <a:p>
            <a:pPr indent="-368300" lvl="0" marL="457200" rtl="0" algn="l">
              <a:spcBef>
                <a:spcPts val="360"/>
              </a:spcBef>
              <a:spcAft>
                <a:spcPts val="0"/>
              </a:spcAft>
              <a:buSzPts val="2200"/>
              <a:buChar char="-"/>
            </a:pPr>
            <a:r>
              <a:rPr lang="de-DE"/>
              <a:t>can be used in creative ways to generate diverse content</a:t>
            </a:r>
            <a:endParaRPr/>
          </a:p>
          <a:p>
            <a:pPr indent="-368300" lvl="0" marL="457200" rtl="0" algn="l">
              <a:spcBef>
                <a:spcPts val="0"/>
              </a:spcBef>
              <a:spcAft>
                <a:spcPts val="0"/>
              </a:spcAft>
              <a:buSzPts val="2200"/>
              <a:buChar char="-"/>
            </a:pPr>
            <a:r>
              <a:rPr lang="de-DE"/>
              <a:t>can help in a variety of tasks</a:t>
            </a:r>
            <a:endParaRPr/>
          </a:p>
          <a:p>
            <a:pPr indent="-368300" lvl="0" marL="457200" rtl="0" algn="l">
              <a:spcBef>
                <a:spcPts val="0"/>
              </a:spcBef>
              <a:spcAft>
                <a:spcPts val="0"/>
              </a:spcAft>
              <a:buSzPts val="2200"/>
              <a:buChar char="-"/>
            </a:pPr>
            <a:r>
              <a:rPr lang="de-DE"/>
              <a:t>can automate or augment existing processes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de-DE"/>
              <a:t>But they also:</a:t>
            </a:r>
            <a:endParaRPr/>
          </a:p>
          <a:p>
            <a:pPr indent="-368300" lvl="0" marL="457200" rtl="0" algn="l">
              <a:spcBef>
                <a:spcPts val="360"/>
              </a:spcBef>
              <a:spcAft>
                <a:spcPts val="0"/>
              </a:spcAft>
              <a:buSzPts val="2200"/>
              <a:buChar char="-"/>
            </a:pPr>
            <a:r>
              <a:rPr lang="de-DE"/>
              <a:t>can pose </a:t>
            </a:r>
            <a:r>
              <a:rPr lang="de-DE"/>
              <a:t>ethical</a:t>
            </a:r>
            <a:r>
              <a:rPr lang="de-DE"/>
              <a:t> and legal challenges (plagiarism, copyright, privacy, bias…)</a:t>
            </a:r>
            <a:endParaRPr/>
          </a:p>
          <a:p>
            <a:pPr indent="-368300" lvl="0" marL="457200" rtl="0" algn="l">
              <a:spcBef>
                <a:spcPts val="0"/>
              </a:spcBef>
              <a:spcAft>
                <a:spcPts val="0"/>
              </a:spcAft>
              <a:buSzPts val="2200"/>
              <a:buChar char="-"/>
            </a:pPr>
            <a:r>
              <a:rPr lang="de-DE"/>
              <a:t>can be difficult to control, verify or interpret</a:t>
            </a:r>
            <a:endParaRPr/>
          </a:p>
          <a:p>
            <a:pPr indent="-368300" lvl="0" marL="457200" rtl="0" algn="l">
              <a:spcBef>
                <a:spcPts val="0"/>
              </a:spcBef>
              <a:spcAft>
                <a:spcPts val="0"/>
              </a:spcAft>
              <a:buSzPts val="2200"/>
              <a:buChar char="-"/>
            </a:pPr>
            <a:r>
              <a:rPr lang="de-DE"/>
              <a:t>can have social and economic impacts (work displacement, misinformation…)</a:t>
            </a:r>
            <a:endParaRPr/>
          </a:p>
        </p:txBody>
      </p:sp>
      <p:sp>
        <p:nvSpPr>
          <p:cNvPr id="789" name="Google Shape;789;p86"/>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Take-Home Message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7"/>
          <p:cNvSpPr txBox="1"/>
          <p:nvPr>
            <p:ph idx="1" type="body"/>
          </p:nvPr>
        </p:nvSpPr>
        <p:spPr>
          <a:xfrm>
            <a:off x="340981" y="3658311"/>
            <a:ext cx="9594600" cy="1152300"/>
          </a:xfrm>
          <a:prstGeom prst="rect">
            <a:avLst/>
          </a:prstGeom>
        </p:spPr>
        <p:txBody>
          <a:bodyPr anchorCtr="0" anchor="t" bIns="0" lIns="0" spcFirstLastPara="1" rIns="0" wrap="square" tIns="0">
            <a:noAutofit/>
          </a:bodyPr>
          <a:lstStyle/>
          <a:p>
            <a:pPr indent="0" lvl="0" marL="0" rtl="0" algn="l">
              <a:spcBef>
                <a:spcPts val="267"/>
              </a:spcBef>
              <a:spcAft>
                <a:spcPts val="0"/>
              </a:spcAft>
              <a:buNone/>
            </a:pPr>
            <a:r>
              <a:rPr lang="de-DE"/>
              <a:t>Thank you</a:t>
            </a:r>
            <a:endParaRPr sz="3500"/>
          </a:p>
        </p:txBody>
      </p:sp>
      <p:sp>
        <p:nvSpPr>
          <p:cNvPr id="796" name="Google Shape;796;p87"/>
          <p:cNvSpPr txBox="1"/>
          <p:nvPr>
            <p:ph type="title"/>
          </p:nvPr>
        </p:nvSpPr>
        <p:spPr>
          <a:xfrm>
            <a:off x="384800" y="2872450"/>
            <a:ext cx="9599700" cy="50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de-DE"/>
              <a:t>Generative AI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p:nvPr/>
        </p:nvSpPr>
        <p:spPr>
          <a:xfrm>
            <a:off x="3245100" y="1604975"/>
            <a:ext cx="5007900" cy="4673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t>Outputs can be completely wrong!</a:t>
            </a:r>
            <a:endParaRPr/>
          </a:p>
        </p:txBody>
      </p:sp>
      <p:sp>
        <p:nvSpPr>
          <p:cNvPr id="189" name="Google Shape;189;p22"/>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Beware of “Hallucinations”</a:t>
            </a:r>
            <a:endParaRPr/>
          </a:p>
        </p:txBody>
      </p:sp>
      <p:sp>
        <p:nvSpPr>
          <p:cNvPr id="190" name="Google Shape;190;p22"/>
          <p:cNvSpPr/>
          <p:nvPr/>
        </p:nvSpPr>
        <p:spPr>
          <a:xfrm>
            <a:off x="5190356" y="1758975"/>
            <a:ext cx="2815800" cy="2815800"/>
          </a:xfrm>
          <a:prstGeom prst="ellipse">
            <a:avLst/>
          </a:prstGeom>
          <a:solidFill>
            <a:srgbClr val="FF0000">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90F22"/>
              </a:highlight>
            </a:endParaRPr>
          </a:p>
        </p:txBody>
      </p:sp>
      <p:sp>
        <p:nvSpPr>
          <p:cNvPr id="191" name="Google Shape;191;p22"/>
          <p:cNvSpPr/>
          <p:nvPr/>
        </p:nvSpPr>
        <p:spPr>
          <a:xfrm>
            <a:off x="3504500" y="1758975"/>
            <a:ext cx="2815800" cy="2815800"/>
          </a:xfrm>
          <a:prstGeom prst="ellipse">
            <a:avLst/>
          </a:prstGeom>
          <a:solidFill>
            <a:srgbClr val="20F700">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90F22"/>
              </a:highlight>
            </a:endParaRPr>
          </a:p>
        </p:txBody>
      </p:sp>
      <p:sp>
        <p:nvSpPr>
          <p:cNvPr id="192" name="Google Shape;192;p22"/>
          <p:cNvSpPr/>
          <p:nvPr/>
        </p:nvSpPr>
        <p:spPr>
          <a:xfrm>
            <a:off x="4307195" y="2941550"/>
            <a:ext cx="2815800" cy="2815800"/>
          </a:xfrm>
          <a:prstGeom prst="ellipse">
            <a:avLst/>
          </a:prstGeom>
          <a:solidFill>
            <a:srgbClr val="0070F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B90F22"/>
              </a:highlight>
            </a:endParaRPr>
          </a:p>
        </p:txBody>
      </p:sp>
      <p:sp>
        <p:nvSpPr>
          <p:cNvPr id="193" name="Google Shape;193;p22"/>
          <p:cNvSpPr txBox="1"/>
          <p:nvPr/>
        </p:nvSpPr>
        <p:spPr>
          <a:xfrm>
            <a:off x="3824650" y="2623175"/>
            <a:ext cx="93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Factually correct</a:t>
            </a:r>
            <a:endParaRPr/>
          </a:p>
        </p:txBody>
      </p:sp>
      <p:sp>
        <p:nvSpPr>
          <p:cNvPr id="194" name="Google Shape;194;p22"/>
          <p:cNvSpPr txBox="1"/>
          <p:nvPr/>
        </p:nvSpPr>
        <p:spPr>
          <a:xfrm>
            <a:off x="6682000" y="2747900"/>
            <a:ext cx="115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Stylistically good</a:t>
            </a:r>
            <a:endParaRPr/>
          </a:p>
        </p:txBody>
      </p:sp>
      <p:sp>
        <p:nvSpPr>
          <p:cNvPr id="195" name="Google Shape;195;p22"/>
          <p:cNvSpPr txBox="1"/>
          <p:nvPr/>
        </p:nvSpPr>
        <p:spPr>
          <a:xfrm>
            <a:off x="5246950" y="4787550"/>
            <a:ext cx="93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Solves the task</a:t>
            </a:r>
            <a:endParaRPr/>
          </a:p>
        </p:txBody>
      </p:sp>
      <p:sp>
        <p:nvSpPr>
          <p:cNvPr id="196" name="Google Shape;196;p22"/>
          <p:cNvSpPr txBox="1"/>
          <p:nvPr/>
        </p:nvSpPr>
        <p:spPr>
          <a:xfrm>
            <a:off x="3609150" y="5825575"/>
            <a:ext cx="427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t>Outputs of</a:t>
            </a:r>
            <a:r>
              <a:rPr lang="de-DE"/>
              <a:t> ChatGPT und Co.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idx="1" type="body"/>
          </p:nvPr>
        </p:nvSpPr>
        <p:spPr>
          <a:xfrm>
            <a:off x="334425" y="1000850"/>
            <a:ext cx="11521200" cy="5380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de-DE">
                <a:solidFill>
                  <a:schemeClr val="dk1"/>
                </a:solidFill>
              </a:rPr>
              <a:t>Outputs can be completely wrong!</a:t>
            </a:r>
            <a:endParaRPr/>
          </a:p>
        </p:txBody>
      </p:sp>
      <p:sp>
        <p:nvSpPr>
          <p:cNvPr id="203" name="Google Shape;203;p23"/>
          <p:cNvSpPr txBox="1"/>
          <p:nvPr>
            <p:ph type="title"/>
          </p:nvPr>
        </p:nvSpPr>
        <p:spPr>
          <a:xfrm>
            <a:off x="336000" y="253274"/>
            <a:ext cx="95082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e-DE"/>
              <a:t>Beware of “Hallucinations”</a:t>
            </a:r>
            <a:endParaRPr/>
          </a:p>
        </p:txBody>
      </p:sp>
      <p:pic>
        <p:nvPicPr>
          <p:cNvPr id="204" name="Google Shape;204;p23"/>
          <p:cNvPicPr preferRelativeResize="0"/>
          <p:nvPr/>
        </p:nvPicPr>
        <p:blipFill>
          <a:blip r:embed="rId3">
            <a:alphaModFix/>
          </a:blip>
          <a:stretch>
            <a:fillRect/>
          </a:stretch>
        </p:blipFill>
        <p:spPr>
          <a:xfrm>
            <a:off x="2506650" y="1556125"/>
            <a:ext cx="7496175" cy="2133600"/>
          </a:xfrm>
          <a:prstGeom prst="rect">
            <a:avLst/>
          </a:prstGeom>
          <a:noFill/>
          <a:ln>
            <a:noFill/>
          </a:ln>
        </p:spPr>
      </p:pic>
      <p:sp>
        <p:nvSpPr>
          <p:cNvPr id="205" name="Google Shape;205;p23"/>
          <p:cNvSpPr/>
          <p:nvPr/>
        </p:nvSpPr>
        <p:spPr>
          <a:xfrm>
            <a:off x="3029025" y="2424950"/>
            <a:ext cx="3834300" cy="288900"/>
          </a:xfrm>
          <a:prstGeom prst="roundRect">
            <a:avLst>
              <a:gd fmla="val 16667" name="adj"/>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txBox="1"/>
          <p:nvPr/>
        </p:nvSpPr>
        <p:spPr>
          <a:xfrm>
            <a:off x="982950" y="2499025"/>
            <a:ext cx="40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a:solidFill>
                  <a:srgbClr val="C00000"/>
                </a:solidFill>
              </a:rPr>
              <a:t>Person does not exist!</a:t>
            </a:r>
            <a:endParaRPr b="1">
              <a:solidFill>
                <a:srgbClr val="C00000"/>
              </a:solidFill>
            </a:endParaRPr>
          </a:p>
        </p:txBody>
      </p:sp>
      <p:pic>
        <p:nvPicPr>
          <p:cNvPr id="207" name="Google Shape;207;p23"/>
          <p:cNvPicPr preferRelativeResize="0"/>
          <p:nvPr/>
        </p:nvPicPr>
        <p:blipFill>
          <a:blip r:embed="rId4">
            <a:alphaModFix/>
          </a:blip>
          <a:stretch>
            <a:fillRect/>
          </a:stretch>
        </p:blipFill>
        <p:spPr>
          <a:xfrm>
            <a:off x="3575485" y="3821725"/>
            <a:ext cx="5039075" cy="2338750"/>
          </a:xfrm>
          <a:prstGeom prst="rect">
            <a:avLst/>
          </a:prstGeom>
          <a:noFill/>
          <a:ln>
            <a:noFill/>
          </a:ln>
        </p:spPr>
      </p:pic>
      <p:sp>
        <p:nvSpPr>
          <p:cNvPr id="208" name="Google Shape;208;p23"/>
          <p:cNvSpPr/>
          <p:nvPr/>
        </p:nvSpPr>
        <p:spPr>
          <a:xfrm>
            <a:off x="3575475" y="4650225"/>
            <a:ext cx="5059500" cy="1510200"/>
          </a:xfrm>
          <a:prstGeom prst="roundRect">
            <a:avLst>
              <a:gd fmla="val 16667" name="adj"/>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txBox="1"/>
          <p:nvPr/>
        </p:nvSpPr>
        <p:spPr>
          <a:xfrm>
            <a:off x="1755975" y="5133900"/>
            <a:ext cx="40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a:solidFill>
                  <a:srgbClr val="C00000"/>
                </a:solidFill>
              </a:rPr>
              <a:t>These are all fake</a:t>
            </a:r>
            <a:r>
              <a:rPr b="1" lang="de-DE">
                <a:solidFill>
                  <a:srgbClr val="C00000"/>
                </a:solidFill>
              </a:rPr>
              <a:t>!</a:t>
            </a:r>
            <a:endParaRPr b="1">
              <a:solidFill>
                <a:srgbClr val="C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UDa Präsentationsvorlage">
  <a:themeElements>
    <a:clrScheme name="UKP-div">
      <a:dk1>
        <a:srgbClr val="000000"/>
      </a:dk1>
      <a:lt1>
        <a:srgbClr val="FFFFFF"/>
      </a:lt1>
      <a:dk2>
        <a:srgbClr val="1F497D"/>
      </a:dk2>
      <a:lt2>
        <a:srgbClr val="EEECE1"/>
      </a:lt2>
      <a:accent1>
        <a:srgbClr val="4F81BD"/>
      </a:accent1>
      <a:accent2>
        <a:srgbClr val="C000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UDa Präsentationsvorlage">
  <a:themeElements>
    <a:clrScheme name="UKP-div">
      <a:dk1>
        <a:srgbClr val="000000"/>
      </a:dk1>
      <a:lt1>
        <a:srgbClr val="FFFFFF"/>
      </a:lt1>
      <a:dk2>
        <a:srgbClr val="1F497D"/>
      </a:dk2>
      <a:lt2>
        <a:srgbClr val="EEECE1"/>
      </a:lt2>
      <a:accent1>
        <a:srgbClr val="4F81BD"/>
      </a:accent1>
      <a:accent2>
        <a:srgbClr val="C000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